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theme/themeOverride55.xml" ContentType="application/vnd.openxmlformats-officedocument.themeOverride+xml"/>
  <Override PartName="/ppt/theme/themeOverride56.xml" ContentType="application/vnd.openxmlformats-officedocument.themeOverride+xml"/>
  <Override PartName="/ppt/theme/themeOverride57.xml" ContentType="application/vnd.openxmlformats-officedocument.themeOverride+xml"/>
  <Override PartName="/ppt/theme/themeOverride58.xml" ContentType="application/vnd.openxmlformats-officedocument.themeOverride+xml"/>
  <Override PartName="/ppt/theme/themeOverride59.xml" ContentType="application/vnd.openxmlformats-officedocument.themeOverride+xml"/>
  <Override PartName="/ppt/theme/themeOverride60.xml" ContentType="application/vnd.openxmlformats-officedocument.themeOverride+xml"/>
  <Override PartName="/ppt/theme/themeOverride61.xml" ContentType="application/vnd.openxmlformats-officedocument.themeOverride+xml"/>
  <Override PartName="/ppt/theme/themeOverride62.xml" ContentType="application/vnd.openxmlformats-officedocument.themeOverride+xml"/>
  <Override PartName="/ppt/theme/themeOverride63.xml" ContentType="application/vnd.openxmlformats-officedocument.themeOverride+xml"/>
  <Override PartName="/ppt/theme/themeOverride64.xml" ContentType="application/vnd.openxmlformats-officedocument.themeOverride+xml"/>
  <Override PartName="/ppt/theme/themeOverride65.xml" ContentType="application/vnd.openxmlformats-officedocument.themeOverride+xml"/>
  <Override PartName="/ppt/theme/themeOverride66.xml" ContentType="application/vnd.openxmlformats-officedocument.themeOverride+xml"/>
  <Override PartName="/ppt/theme/themeOverride67.xml" ContentType="application/vnd.openxmlformats-officedocument.themeOverride+xml"/>
  <Override PartName="/ppt/theme/themeOverride68.xml" ContentType="application/vnd.openxmlformats-officedocument.themeOverride+xml"/>
  <Override PartName="/ppt/theme/themeOverride69.xml" ContentType="application/vnd.openxmlformats-officedocument.themeOverride+xml"/>
  <Override PartName="/ppt/theme/themeOverride70.xml" ContentType="application/vnd.openxmlformats-officedocument.themeOverride+xml"/>
  <Override PartName="/ppt/theme/themeOverride71.xml" ContentType="application/vnd.openxmlformats-officedocument.themeOverride+xml"/>
  <Override PartName="/ppt/theme/themeOverride72.xml" ContentType="application/vnd.openxmlformats-officedocument.themeOverride+xml"/>
  <Override PartName="/ppt/theme/themeOverride73.xml" ContentType="application/vnd.openxmlformats-officedocument.themeOverride+xml"/>
  <Override PartName="/ppt/theme/themeOverride74.xml" ContentType="application/vnd.openxmlformats-officedocument.themeOverride+xml"/>
  <Override PartName="/ppt/theme/themeOverride75.xml" ContentType="application/vnd.openxmlformats-officedocument.themeOverride+xml"/>
  <Override PartName="/ppt/theme/themeOverride76.xml" ContentType="application/vnd.openxmlformats-officedocument.themeOverride+xml"/>
  <Override PartName="/ppt/theme/themeOverride77.xml" ContentType="application/vnd.openxmlformats-officedocument.themeOverride+xml"/>
  <Override PartName="/ppt/theme/themeOverride78.xml" ContentType="application/vnd.openxmlformats-officedocument.themeOverride+xml"/>
  <Override PartName="/ppt/theme/themeOverride79.xml" ContentType="application/vnd.openxmlformats-officedocument.themeOverride+xml"/>
  <Override PartName="/ppt/theme/themeOverride80.xml" ContentType="application/vnd.openxmlformats-officedocument.themeOverride+xml"/>
  <Override PartName="/ppt/theme/themeOverride81.xml" ContentType="application/vnd.openxmlformats-officedocument.themeOverride+xml"/>
  <Override PartName="/ppt/theme/themeOverride82.xml" ContentType="application/vnd.openxmlformats-officedocument.themeOverride+xml"/>
  <Override PartName="/ppt/theme/themeOverride83.xml" ContentType="application/vnd.openxmlformats-officedocument.themeOverride+xml"/>
  <Override PartName="/ppt/theme/themeOverride84.xml" ContentType="application/vnd.openxmlformats-officedocument.themeOverride+xml"/>
  <Override PartName="/ppt/theme/themeOverride85.xml" ContentType="application/vnd.openxmlformats-officedocument.themeOverride+xml"/>
  <Override PartName="/ppt/theme/themeOverride86.xml" ContentType="application/vnd.openxmlformats-officedocument.themeOverride+xml"/>
  <Override PartName="/ppt/theme/themeOverride87.xml" ContentType="application/vnd.openxmlformats-officedocument.themeOverride+xml"/>
  <Override PartName="/ppt/theme/themeOverride88.xml" ContentType="application/vnd.openxmlformats-officedocument.themeOverride+xml"/>
  <Override PartName="/ppt/theme/themeOverride89.xml" ContentType="application/vnd.openxmlformats-officedocument.themeOverride+xml"/>
  <Override PartName="/ppt/theme/themeOverride90.xml" ContentType="application/vnd.openxmlformats-officedocument.themeOverride+xml"/>
  <Override PartName="/ppt/theme/themeOverride91.xml" ContentType="application/vnd.openxmlformats-officedocument.themeOverride+xml"/>
  <Override PartName="/ppt/theme/themeOverride92.xml" ContentType="application/vnd.openxmlformats-officedocument.themeOverride+xml"/>
  <Override PartName="/ppt/theme/themeOverride93.xml" ContentType="application/vnd.openxmlformats-officedocument.themeOverride+xml"/>
  <Override PartName="/ppt/theme/themeOverride94.xml" ContentType="application/vnd.openxmlformats-officedocument.themeOverride+xml"/>
  <Override PartName="/ppt/theme/themeOverride95.xml" ContentType="application/vnd.openxmlformats-officedocument.themeOverride+xml"/>
  <Override PartName="/ppt/theme/themeOverride96.xml" ContentType="application/vnd.openxmlformats-officedocument.themeOverride+xml"/>
  <Override PartName="/ppt/theme/themeOverride97.xml" ContentType="application/vnd.openxmlformats-officedocument.themeOverride+xml"/>
  <Override PartName="/ppt/theme/themeOverride98.xml" ContentType="application/vnd.openxmlformats-officedocument.themeOverride+xml"/>
  <Override PartName="/ppt/theme/themeOverride99.xml" ContentType="application/vnd.openxmlformats-officedocument.themeOverride+xml"/>
  <Override PartName="/ppt/theme/themeOverride100.xml" ContentType="application/vnd.openxmlformats-officedocument.themeOverride+xml"/>
  <Override PartName="/ppt/theme/themeOverride101.xml" ContentType="application/vnd.openxmlformats-officedocument.themeOverride+xml"/>
  <Override PartName="/ppt/theme/themeOverride102.xml" ContentType="application/vnd.openxmlformats-officedocument.themeOverride+xml"/>
  <Override PartName="/ppt/theme/themeOverride103.xml" ContentType="application/vnd.openxmlformats-officedocument.themeOverride+xml"/>
  <Override PartName="/ppt/theme/themeOverride104.xml" ContentType="application/vnd.openxmlformats-officedocument.themeOverride+xml"/>
  <Override PartName="/ppt/theme/themeOverride105.xml" ContentType="application/vnd.openxmlformats-officedocument.themeOverride+xml"/>
  <Override PartName="/ppt/theme/themeOverride106.xml" ContentType="application/vnd.openxmlformats-officedocument.themeOverride+xml"/>
  <Override PartName="/ppt/theme/themeOverride10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14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57300" y="1272011"/>
            <a:ext cx="754380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s-ES" smtClean="0"/>
              <a:t>Haga clic para editar el estilo de subtítulo del patrón</a:t>
            </a:r>
            <a:endParaRPr lang="es-P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2"/>
          <a:srcRect l="26129" t="24461" r="53878" b="61961"/>
          <a:stretch/>
        </p:blipFill>
        <p:spPr>
          <a:xfrm>
            <a:off x="7500445" y="6779672"/>
            <a:ext cx="2601310" cy="99322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41175" cy="89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0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3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6277" y="1937704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6277" y="5201392"/>
            <a:ext cx="8675370" cy="1700212"/>
          </a:xfrm>
        </p:spPr>
        <p:txBody>
          <a:bodyPr/>
          <a:lstStyle>
            <a:lvl1pPr marL="0" indent="0">
              <a:buNone/>
              <a:defRPr sz="2640"/>
            </a:lvl1pPr>
            <a:lvl2pPr marL="502920" indent="0">
              <a:buNone/>
              <a:defRPr sz="2200"/>
            </a:lvl2pPr>
            <a:lvl3pPr marL="1005840" indent="0">
              <a:buNone/>
              <a:defRPr sz="198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6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02920" y="1813560"/>
            <a:ext cx="4442460" cy="51294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113020" y="1813560"/>
            <a:ext cx="4442460" cy="51294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85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262" y="413809"/>
            <a:ext cx="8675370" cy="150230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3262" y="1905318"/>
            <a:ext cx="4255611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93262" y="2839085"/>
            <a:ext cx="4255611" cy="417586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92065" y="1905318"/>
            <a:ext cx="4276567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92065" y="2839085"/>
            <a:ext cx="4276567" cy="417586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5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85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262" y="518160"/>
            <a:ext cx="3244533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76567" y="1119082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3262" y="2331720"/>
            <a:ext cx="3244533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9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262" y="518160"/>
            <a:ext cx="3244533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76567" y="1119082"/>
            <a:ext cx="5092065" cy="5523442"/>
          </a:xfrm>
        </p:spPr>
        <p:txBody>
          <a:bodyPr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3262" y="2331720"/>
            <a:ext cx="3244533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88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61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1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920" y="1813560"/>
            <a:ext cx="9052560" cy="51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texto del patrón</a:t>
            </a:r>
          </a:p>
          <a:p>
            <a:pPr lvl="1"/>
            <a:r>
              <a:rPr lang="es-ES" altLang="es-PE" smtClean="0"/>
              <a:t>Segundo nivel</a:t>
            </a:r>
          </a:p>
          <a:p>
            <a:pPr lvl="2"/>
            <a:r>
              <a:rPr lang="es-ES" altLang="es-PE" smtClean="0"/>
              <a:t>Tercer nivel</a:t>
            </a:r>
          </a:p>
          <a:p>
            <a:pPr lvl="3"/>
            <a:r>
              <a:rPr lang="es-ES" altLang="es-PE" smtClean="0"/>
              <a:t>Cuarto nivel</a:t>
            </a:r>
          </a:p>
          <a:p>
            <a:pPr lvl="4"/>
            <a:r>
              <a:rPr lang="es-ES" altLang="es-PE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2920" y="7077922"/>
            <a:ext cx="234696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40"/>
            </a:lvl1pPr>
          </a:lstStyle>
          <a:p>
            <a:fld id="{7A56DD26-32A4-2A43-990A-6F7E5E73786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620" y="7077922"/>
            <a:ext cx="318516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4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520" y="7077922"/>
            <a:ext cx="234696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40"/>
            </a:lvl1pPr>
          </a:lstStyle>
          <a:p>
            <a:fld id="{186AF604-6CBA-6F4A-A6F6-26E48A4D0E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9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4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4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4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4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4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02920" algn="ctr" rtl="0" fontAlgn="base">
        <a:spcBef>
          <a:spcPct val="0"/>
        </a:spcBef>
        <a:spcAft>
          <a:spcPct val="0"/>
        </a:spcAft>
        <a:defRPr sz="484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1005840" algn="ctr" rtl="0" fontAlgn="base">
        <a:spcBef>
          <a:spcPct val="0"/>
        </a:spcBef>
        <a:spcAft>
          <a:spcPct val="0"/>
        </a:spcAft>
        <a:defRPr sz="484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508760" algn="ctr" rtl="0" fontAlgn="base">
        <a:spcBef>
          <a:spcPct val="0"/>
        </a:spcBef>
        <a:spcAft>
          <a:spcPct val="0"/>
        </a:spcAft>
        <a:defRPr sz="484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2011680" algn="ctr" rtl="0" fontAlgn="base">
        <a:spcBef>
          <a:spcPct val="0"/>
        </a:spcBef>
        <a:spcAft>
          <a:spcPct val="0"/>
        </a:spcAft>
        <a:defRPr sz="484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77190" indent="-377190" algn="l" rtl="0" eaLnBrk="0" fontAlgn="base" hangingPunct="0">
        <a:spcBef>
          <a:spcPct val="20000"/>
        </a:spcBef>
        <a:spcAft>
          <a:spcPct val="0"/>
        </a:spcAft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1pPr>
      <a:lvl2pPr marL="817245" indent="-314325" algn="l" rtl="0" eaLnBrk="0" fontAlgn="base" hangingPunct="0">
        <a:spcBef>
          <a:spcPct val="20000"/>
        </a:spcBef>
        <a:spcAft>
          <a:spcPct val="0"/>
        </a:spcAft>
        <a:buChar char="–"/>
        <a:defRPr sz="308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rtl="0" eaLnBrk="0" fontAlgn="base" hangingPunct="0">
        <a:spcBef>
          <a:spcPct val="20000"/>
        </a:spcBef>
        <a:spcAft>
          <a:spcPct val="0"/>
        </a:spcAft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rtl="0" eaLnBrk="0" fontAlgn="base" hangingPunct="0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rtl="0" eaLnBrk="0" fontAlgn="base" hangingPunct="0">
        <a:spcBef>
          <a:spcPct val="20000"/>
        </a:spcBef>
        <a:spcAft>
          <a:spcPct val="0"/>
        </a:spcAft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4.xml"/><Relationship Id="rId4" Type="http://schemas.openxmlformats.org/officeDocument/2006/relationships/image" Target="../media/image1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5.xml"/><Relationship Id="rId4" Type="http://schemas.openxmlformats.org/officeDocument/2006/relationships/image" Target="../media/image1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6.xml"/><Relationship Id="rId4" Type="http://schemas.openxmlformats.org/officeDocument/2006/relationships/image" Target="../media/image1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1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8.xml"/><Relationship Id="rId4" Type="http://schemas.openxmlformats.org/officeDocument/2006/relationships/image" Target="../media/image1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9.xml"/><Relationship Id="rId4" Type="http://schemas.openxmlformats.org/officeDocument/2006/relationships/image" Target="../media/image1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0.xml"/><Relationship Id="rId4" Type="http://schemas.openxmlformats.org/officeDocument/2006/relationships/image" Target="../media/image1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1.xml"/><Relationship Id="rId4" Type="http://schemas.openxmlformats.org/officeDocument/2006/relationships/image" Target="../media/image1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2.xml"/><Relationship Id="rId4" Type="http://schemas.openxmlformats.org/officeDocument/2006/relationships/image" Target="../media/image2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3.xml"/><Relationship Id="rId4" Type="http://schemas.openxmlformats.org/officeDocument/2006/relationships/image" Target="../media/image2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4.xml"/><Relationship Id="rId4" Type="http://schemas.openxmlformats.org/officeDocument/2006/relationships/image" Target="../media/image2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5.xml"/><Relationship Id="rId4" Type="http://schemas.openxmlformats.org/officeDocument/2006/relationships/image" Target="../media/image2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6.xml"/><Relationship Id="rId4" Type="http://schemas.openxmlformats.org/officeDocument/2006/relationships/image" Target="../media/image2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7.xml"/><Relationship Id="rId4" Type="http://schemas.openxmlformats.org/officeDocument/2006/relationships/image" Target="../media/image2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8.xml"/><Relationship Id="rId4" Type="http://schemas.openxmlformats.org/officeDocument/2006/relationships/image" Target="../media/image2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9.xml"/><Relationship Id="rId4" Type="http://schemas.openxmlformats.org/officeDocument/2006/relationships/image" Target="../media/image1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0.xml"/><Relationship Id="rId4" Type="http://schemas.openxmlformats.org/officeDocument/2006/relationships/image" Target="../media/image1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1.xml"/><Relationship Id="rId4" Type="http://schemas.openxmlformats.org/officeDocument/2006/relationships/image" Target="../media/image1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2.xml"/><Relationship Id="rId4" Type="http://schemas.openxmlformats.org/officeDocument/2006/relationships/image" Target="../media/image1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3.xml"/><Relationship Id="rId4" Type="http://schemas.openxmlformats.org/officeDocument/2006/relationships/image" Target="../media/image1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4.xml"/><Relationship Id="rId4" Type="http://schemas.openxmlformats.org/officeDocument/2006/relationships/image" Target="../media/image1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5.xml"/><Relationship Id="rId4" Type="http://schemas.openxmlformats.org/officeDocument/2006/relationships/image" Target="../media/image2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6.xml"/><Relationship Id="rId4" Type="http://schemas.openxmlformats.org/officeDocument/2006/relationships/image" Target="../media/image2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7.xml"/><Relationship Id="rId4" Type="http://schemas.openxmlformats.org/officeDocument/2006/relationships/image" Target="../media/image1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8.xml"/><Relationship Id="rId4" Type="http://schemas.openxmlformats.org/officeDocument/2006/relationships/image" Target="../media/image2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9.xml"/><Relationship Id="rId4" Type="http://schemas.openxmlformats.org/officeDocument/2006/relationships/image" Target="../media/image2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0.xml"/><Relationship Id="rId4" Type="http://schemas.openxmlformats.org/officeDocument/2006/relationships/image" Target="../media/image3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2.xml"/><Relationship Id="rId4" Type="http://schemas.openxmlformats.org/officeDocument/2006/relationships/image" Target="../media/image1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3.xml"/><Relationship Id="rId4" Type="http://schemas.openxmlformats.org/officeDocument/2006/relationships/image" Target="../media/image15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4.xml"/><Relationship Id="rId4" Type="http://schemas.openxmlformats.org/officeDocument/2006/relationships/image" Target="../media/image1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5.xml"/><Relationship Id="rId4" Type="http://schemas.openxmlformats.org/officeDocument/2006/relationships/image" Target="../media/image1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6.xml"/><Relationship Id="rId4" Type="http://schemas.openxmlformats.org/officeDocument/2006/relationships/image" Target="../media/image15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7.xml"/><Relationship Id="rId4" Type="http://schemas.openxmlformats.org/officeDocument/2006/relationships/image" Target="../media/image1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8.xml"/><Relationship Id="rId4" Type="http://schemas.openxmlformats.org/officeDocument/2006/relationships/image" Target="../media/image3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9.xml"/><Relationship Id="rId4" Type="http://schemas.openxmlformats.org/officeDocument/2006/relationships/image" Target="../media/image3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0.xml"/><Relationship Id="rId4" Type="http://schemas.openxmlformats.org/officeDocument/2006/relationships/image" Target="../media/image3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1.xml"/><Relationship Id="rId4" Type="http://schemas.openxmlformats.org/officeDocument/2006/relationships/image" Target="../media/image3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2.xml"/><Relationship Id="rId4" Type="http://schemas.openxmlformats.org/officeDocument/2006/relationships/image" Target="../media/image3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3.xml"/><Relationship Id="rId4" Type="http://schemas.openxmlformats.org/officeDocument/2006/relationships/image" Target="../media/image3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4.xml"/><Relationship Id="rId4" Type="http://schemas.openxmlformats.org/officeDocument/2006/relationships/image" Target="../media/image38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5.xml"/><Relationship Id="rId4" Type="http://schemas.openxmlformats.org/officeDocument/2006/relationships/image" Target="../media/image15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6.xml"/><Relationship Id="rId4" Type="http://schemas.openxmlformats.org/officeDocument/2006/relationships/image" Target="../media/image1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7.xml"/><Relationship Id="rId4" Type="http://schemas.openxmlformats.org/officeDocument/2006/relationships/image" Target="../media/image15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8.xml"/><Relationship Id="rId4" Type="http://schemas.openxmlformats.org/officeDocument/2006/relationships/image" Target="../media/image23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9.xml"/><Relationship Id="rId4" Type="http://schemas.openxmlformats.org/officeDocument/2006/relationships/image" Target="../media/image3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0.xml"/><Relationship Id="rId4" Type="http://schemas.openxmlformats.org/officeDocument/2006/relationships/image" Target="../media/image40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1.xml"/><Relationship Id="rId4" Type="http://schemas.openxmlformats.org/officeDocument/2006/relationships/image" Target="../media/image15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2.xml"/><Relationship Id="rId4" Type="http://schemas.openxmlformats.org/officeDocument/2006/relationships/image" Target="../media/image41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3.xml"/><Relationship Id="rId4" Type="http://schemas.openxmlformats.org/officeDocument/2006/relationships/image" Target="../media/image1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4.xml"/><Relationship Id="rId4" Type="http://schemas.openxmlformats.org/officeDocument/2006/relationships/image" Target="../media/image15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5.xml"/><Relationship Id="rId4" Type="http://schemas.openxmlformats.org/officeDocument/2006/relationships/image" Target="../media/image42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6.xml"/><Relationship Id="rId4" Type="http://schemas.openxmlformats.org/officeDocument/2006/relationships/image" Target="../media/image43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7.xml"/><Relationship Id="rId4" Type="http://schemas.openxmlformats.org/officeDocument/2006/relationships/image" Target="../media/image4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8.xml"/><Relationship Id="rId4" Type="http://schemas.openxmlformats.org/officeDocument/2006/relationships/image" Target="../media/image45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9.xml"/><Relationship Id="rId4" Type="http://schemas.openxmlformats.org/officeDocument/2006/relationships/image" Target="../media/image46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0.xml"/><Relationship Id="rId4" Type="http://schemas.openxmlformats.org/officeDocument/2006/relationships/image" Target="../media/image47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1.xml"/><Relationship Id="rId4" Type="http://schemas.openxmlformats.org/officeDocument/2006/relationships/image" Target="../media/image4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2.xml"/><Relationship Id="rId4" Type="http://schemas.openxmlformats.org/officeDocument/2006/relationships/image" Target="../media/image15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3.xml"/><Relationship Id="rId4" Type="http://schemas.openxmlformats.org/officeDocument/2006/relationships/image" Target="../media/image49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4.xml"/><Relationship Id="rId4" Type="http://schemas.openxmlformats.org/officeDocument/2006/relationships/image" Target="../media/image50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5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6.xml"/><Relationship Id="rId4" Type="http://schemas.openxmlformats.org/officeDocument/2006/relationships/image" Target="../media/image53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7.xml"/><Relationship Id="rId4" Type="http://schemas.openxmlformats.org/officeDocument/2006/relationships/image" Target="../media/image54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0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3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47109" y="1141193"/>
            <a:ext cx="8470379" cy="51757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802132">
              <a:lnSpc>
                <a:spcPct val="100000"/>
              </a:lnSpc>
            </a:pPr>
            <a:r>
              <a:rPr lang="es-PE" altLang="zh-CN" sz="2400" spc="175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Sistemas</a:t>
            </a:r>
            <a:r>
              <a:rPr lang="es-PE" altLang="zh-CN" sz="2400" spc="94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2400" spc="185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de</a:t>
            </a:r>
            <a:r>
              <a:rPr lang="es-PE" altLang="zh-CN" sz="2400" spc="100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2400" spc="170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Potencia</a:t>
            </a:r>
            <a:r>
              <a:rPr lang="es-PE" altLang="zh-CN" sz="2400" spc="100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2400" spc="129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II</a:t>
            </a: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995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 marL="0" indent="2193801">
              <a:lnSpc>
                <a:spcPct val="100000"/>
              </a:lnSpc>
            </a:pPr>
            <a:r>
              <a:rPr lang="es-PE" altLang="zh-CN" sz="4400" spc="279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Capítulo</a:t>
            </a:r>
            <a:r>
              <a:rPr lang="es-PE" altLang="zh-CN" sz="4400" spc="129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4400" spc="365" dirty="0">
                <a:solidFill>
                  <a:srgbClr val="0000FF"/>
                </a:solidFill>
                <a:latin typeface="BankGothic Lt BT" panose="020B0607020203060204" pitchFamily="34" charset="0"/>
              </a:rPr>
              <a:t>1</a:t>
            </a:r>
            <a:endParaRPr lang="es-PE" altLang="zh-CN" sz="4400" spc="365" dirty="0" smtClean="0">
              <a:solidFill>
                <a:srgbClr val="0000FF"/>
              </a:solidFill>
              <a:latin typeface="BankGothic Lt BT" panose="020B0607020203060204" pitchFamily="34" charset="0"/>
              <a:ea typeface="Times New Roman"/>
            </a:endParaRPr>
          </a:p>
          <a:p>
            <a:pPr marL="0">
              <a:lnSpc>
                <a:spcPct val="100000"/>
              </a:lnSpc>
            </a:pPr>
            <a:r>
              <a:rPr lang="es-PE" altLang="zh-CN" sz="4400" spc="209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Definiciones</a:t>
            </a:r>
            <a:r>
              <a:rPr lang="es-PE" altLang="zh-CN" sz="4400" spc="129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4400" spc="254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y</a:t>
            </a:r>
            <a:r>
              <a:rPr lang="es-PE" altLang="zh-CN" sz="4400" spc="135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4400" spc="200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Clasificación</a:t>
            </a:r>
          </a:p>
          <a:p>
            <a:pPr marL="0" indent="1348720">
              <a:lnSpc>
                <a:spcPct val="100000"/>
              </a:lnSpc>
            </a:pPr>
            <a:r>
              <a:rPr lang="es-PE" altLang="zh-CN" sz="4400" spc="365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de</a:t>
            </a:r>
            <a:r>
              <a:rPr lang="es-PE" altLang="zh-CN" sz="4400" spc="209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4400" spc="279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la</a:t>
            </a:r>
            <a:r>
              <a:rPr lang="es-PE" altLang="zh-CN" sz="4400" spc="209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4400" spc="315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s-PE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 marL="0" indent="1032512">
              <a:lnSpc>
                <a:spcPct val="100000"/>
              </a:lnSpc>
            </a:pPr>
            <a:r>
              <a:rPr lang="es-PE" altLang="zh-CN" sz="2800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Prof.</a:t>
            </a:r>
            <a:r>
              <a:rPr lang="es-PE" altLang="zh-CN" sz="2800" dirty="0" smtClean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s-PE" altLang="zh-CN" sz="2800" dirty="0" smtClean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Alberto Sergio Tejada Rojas</a:t>
            </a:r>
            <a:endParaRPr lang="es-PE" altLang="zh-CN" sz="2800" dirty="0">
              <a:solidFill>
                <a:srgbClr val="0000FF"/>
              </a:solidFill>
              <a:latin typeface="BankGothic Lt BT" panose="020B0607020203060204" pitchFamily="34" charset="0"/>
              <a:ea typeface="Times New Roma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420587" y="2085886"/>
            <a:ext cx="8736112" cy="28597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5400" dirty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Sistemas</a:t>
            </a:r>
            <a:r>
              <a:rPr lang="en-US" altLang="zh-CN" sz="5400" dirty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de</a:t>
            </a:r>
            <a:r>
              <a:rPr lang="en-US" altLang="zh-CN" sz="5400" dirty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Potencia</a:t>
            </a:r>
            <a:r>
              <a:rPr lang="en-US" altLang="zh-CN" sz="5400" spc="10" dirty="0">
                <a:solidFill>
                  <a:srgbClr val="0000FF"/>
                </a:solidFill>
                <a:latin typeface="BankGothic Lt BT" panose="020B0607020203060204" pitchFamily="34" charset="0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II</a:t>
            </a:r>
          </a:p>
          <a:p>
            <a:pPr>
              <a:lnSpc>
                <a:spcPts val="1110"/>
              </a:lnSpc>
            </a:pPr>
            <a:endParaRPr lang="en-US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 marL="0" indent="1343405">
              <a:lnSpc>
                <a:spcPct val="100000"/>
              </a:lnSpc>
            </a:pPr>
            <a:r>
              <a:rPr lang="en-US" altLang="zh-CN" sz="4800" spc="370" dirty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Est</a:t>
            </a:r>
            <a:r>
              <a:rPr lang="en-US" altLang="zh-CN" sz="4800" spc="365" dirty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>
              <a:lnSpc>
                <a:spcPts val="1589"/>
              </a:lnSpc>
            </a:pPr>
            <a:endParaRPr lang="en-US" dirty="0" smtClean="0">
              <a:solidFill>
                <a:srgbClr val="0000FF"/>
              </a:solidFill>
              <a:latin typeface="BankGothic Lt BT" panose="020B0607020203060204" pitchFamily="34" charset="0"/>
            </a:endParaRPr>
          </a:p>
          <a:p>
            <a:pPr marL="0" indent="2063496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Int</a:t>
            </a:r>
            <a:r>
              <a:rPr lang="en-US" altLang="zh-CN" sz="2800" dirty="0">
                <a:solidFill>
                  <a:srgbClr val="0000FF"/>
                </a:solidFill>
                <a:latin typeface="BankGothic Lt BT" panose="020B0607020203060204" pitchFamily="34" charset="0"/>
                <a:ea typeface="Times New Roman"/>
              </a:rPr>
              <a:t>roducción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6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21"/>
          <p:cNvSpPr txBox="1"/>
          <p:nvPr/>
        </p:nvSpPr>
        <p:spPr>
          <a:xfrm>
            <a:off x="1006602" y="778380"/>
            <a:ext cx="6817191" cy="1318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5" dirty="0">
                <a:solidFill>
                  <a:srgbClr val="0000FF"/>
                </a:solidFill>
                <a:latin typeface="Times New Roman"/>
                <a:ea typeface="Times New Roman"/>
              </a:rPr>
              <a:t>Intr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oducción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equilibrios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403" y="2138363"/>
            <a:ext cx="8210910" cy="440827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1006602" y="807375"/>
            <a:ext cx="8150400" cy="4434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FF"/>
                </a:solidFill>
                <a:latin typeface="Times New Roman"/>
                <a:ea typeface="Times New Roman"/>
              </a:rPr>
              <a:t>Introdu</a:t>
            </a:r>
            <a:r>
              <a:rPr lang="en-US" altLang="zh-CN" sz="3200" spc="195" dirty="0">
                <a:solidFill>
                  <a:srgbClr val="0000FF"/>
                </a:solidFill>
                <a:latin typeface="Times New Roman"/>
                <a:ea typeface="Times New Roman"/>
              </a:rPr>
              <a:t>cción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2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9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</a:p>
          <a:p>
            <a:pPr marL="0" indent="342936">
              <a:lnSpc>
                <a:spcPct val="100000"/>
              </a:lnSpc>
            </a:pPr>
            <a:r>
              <a:rPr lang="en-US" altLang="zh-CN" sz="2800" spc="25" dirty="0">
                <a:solidFill>
                  <a:srgbClr val="0000FF"/>
                </a:solidFill>
                <a:latin typeface="Times New Roman"/>
                <a:ea typeface="Times New Roman"/>
              </a:rPr>
              <a:t>ampliamente</a:t>
            </a:r>
            <a:r>
              <a:rPr lang="en-US" altLang="zh-CN" sz="28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ea typeface="Times New Roman"/>
              </a:rPr>
              <a:t>definida</a:t>
            </a:r>
            <a:r>
              <a:rPr lang="en-US" altLang="zh-CN" sz="28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como: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69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36" indent="12953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aquella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propiedad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permite</a:t>
            </a:r>
            <a:r>
              <a:rPr lang="en-US" altLang="zh-CN" sz="2800" i="1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i="1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mantenerse</a:t>
            </a:r>
            <a:r>
              <a:rPr lang="en-US" altLang="zh-CN" sz="2800" i="1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2800" i="1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operación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FF"/>
                </a:solidFill>
                <a:latin typeface="Times New Roman"/>
                <a:ea typeface="Times New Roman"/>
              </a:rPr>
              <a:t>equilibrado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bajo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condiciones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normales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recuperar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2800" i="1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aceptable</a:t>
            </a:r>
            <a:r>
              <a:rPr lang="en-US" altLang="zh-CN" sz="2800" i="1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equilibrio</a:t>
            </a:r>
            <a:r>
              <a:rPr lang="en-US" altLang="zh-CN" sz="2800" i="1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luego</a:t>
            </a:r>
            <a:r>
              <a:rPr lang="en-US" altLang="zh-CN" sz="2800" i="1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i="1" spc="1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sujeto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37"/>
          <p:cNvSpPr txBox="1"/>
          <p:nvPr/>
        </p:nvSpPr>
        <p:spPr>
          <a:xfrm>
            <a:off x="1006602" y="807375"/>
            <a:ext cx="8060507" cy="12730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FF"/>
                </a:solidFill>
                <a:latin typeface="Times New Roman"/>
                <a:ea typeface="Times New Roman"/>
              </a:rPr>
              <a:t>Introdu</a:t>
            </a:r>
            <a:r>
              <a:rPr lang="en-US" altLang="zh-CN" sz="3200" spc="195" dirty="0">
                <a:solidFill>
                  <a:srgbClr val="0000FF"/>
                </a:solidFill>
                <a:latin typeface="Times New Roman"/>
                <a:ea typeface="Times New Roman"/>
              </a:rPr>
              <a:t>cción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2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i="1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49467" y="2082214"/>
            <a:ext cx="782873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2275508" algn="l"/>
                <a:tab pos="3150696" algn="l"/>
                <a:tab pos="4775525" algn="l"/>
                <a:tab pos="6715142" algn="l"/>
              </a:tabLst>
            </a:pPr>
            <a:r>
              <a:rPr lang="en-US" altLang="zh-CN" sz="2800" i="1" spc="-5" dirty="0">
                <a:solidFill>
                  <a:srgbClr val="0000FF"/>
                </a:solidFill>
                <a:latin typeface="Times New Roman"/>
                <a:ea typeface="Times New Roman"/>
              </a:rPr>
              <a:t>manifestada	en	muchas	diferentes	</a:t>
            </a:r>
            <a:r>
              <a:rPr lang="en-US" altLang="zh-CN" sz="2800" i="1" spc="-10" dirty="0">
                <a:solidFill>
                  <a:srgbClr val="0000FF"/>
                </a:solidFill>
                <a:latin typeface="Times New Roman"/>
                <a:ea typeface="Times New Roman"/>
              </a:rPr>
              <a:t>formas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49467" y="2508934"/>
            <a:ext cx="7828808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dependiendo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configuración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modo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06566" y="2935654"/>
            <a:ext cx="8060437" cy="33188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0">
              <a:lnSpc>
                <a:spcPct val="100000"/>
              </a:lnSpc>
            </a:pPr>
            <a:r>
              <a:rPr lang="en-US" altLang="zh-CN" sz="2800" spc="-5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opera</a:t>
            </a:r>
            <a:r>
              <a:rPr lang="en-US" altLang="zh-CN" sz="2800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ción</a:t>
            </a:r>
            <a:r>
              <a:rPr lang="en-US" altLang="zh-CN" sz="28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  <a:endParaRPr lang="en-US" altLang="zh-CN" sz="2800" dirty="0">
              <a:solidFill>
                <a:srgbClr val="0000FF"/>
              </a:solidFill>
              <a:latin typeface="Times New Roman"/>
              <a:ea typeface="Times New Roman"/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sz="8800" dirty="0" smtClean="0">
              <a:solidFill>
                <a:srgbClr val="0000FF"/>
              </a:solidFill>
              <a:latin typeface="Castellar" panose="020A0402060406010301" pitchFamily="18" charset="0"/>
            </a:endParaRPr>
          </a:p>
          <a:p>
            <a:pPr>
              <a:lnSpc>
                <a:spcPts val="1000"/>
              </a:lnSpc>
            </a:pPr>
            <a:r>
              <a:rPr lang="en-US" sz="8800" dirty="0" smtClean="0">
                <a:solidFill>
                  <a:srgbClr val="0000FF"/>
                </a:solidFill>
                <a:latin typeface="Castellar" panose="020A0402060406010301" pitchFamily="18" charset="0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2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Tradicionalmente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ha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sido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mantenimiento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operación</a:t>
            </a:r>
            <a:r>
              <a:rPr lang="en-US" altLang="zh-CN" sz="2800" i="1" spc="-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sincronizada.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4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2057400" y="721118"/>
            <a:ext cx="6433692" cy="4752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54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II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11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1343405">
              <a:lnSpc>
                <a:spcPct val="100000"/>
              </a:lnSpc>
            </a:pPr>
            <a:r>
              <a:rPr lang="en-US" altLang="zh-CN" sz="4800" spc="370" dirty="0" smtClean="0">
                <a:solidFill>
                  <a:srgbClr val="0000FF"/>
                </a:solidFill>
                <a:latin typeface="Times New Roman"/>
                <a:ea typeface="Times New Roman"/>
              </a:rPr>
              <a:t>Est</a:t>
            </a:r>
            <a:r>
              <a:rPr lang="en-US" altLang="zh-CN" sz="4800" spc="365" dirty="0" smtClean="0">
                <a:solidFill>
                  <a:srgbClr val="0000FF"/>
                </a:solidFill>
                <a:latin typeface="Times New Roman"/>
                <a:ea typeface="Times New Roman"/>
              </a:rPr>
              <a:t>abilidad</a:t>
            </a:r>
          </a:p>
          <a:p>
            <a:pPr marL="0" indent="1343405">
              <a:lnSpc>
                <a:spcPct val="100000"/>
              </a:lnSpc>
            </a:pPr>
            <a:endParaRPr lang="en-US" altLang="zh-CN" sz="4800" spc="365" dirty="0">
              <a:solidFill>
                <a:srgbClr val="0000FF"/>
              </a:solidFill>
              <a:latin typeface="Times New Roman"/>
              <a:ea typeface="Times New Roman"/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8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1478279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Definiciones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Básicas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pic>
        <p:nvPicPr>
          <p:cNvPr id="10" name="Picture 2" descr="Resultado de imagen para estabilidad electric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7" t="26813" r="549" b="38566"/>
          <a:stretch/>
        </p:blipFill>
        <p:spPr bwMode="auto">
          <a:xfrm>
            <a:off x="1351578" y="3688041"/>
            <a:ext cx="7363496" cy="125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6"/>
          <p:cNvSpPr txBox="1"/>
          <p:nvPr/>
        </p:nvSpPr>
        <p:spPr>
          <a:xfrm>
            <a:off x="1006602" y="778380"/>
            <a:ext cx="8148519" cy="21800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0" dirty="0">
                <a:solidFill>
                  <a:srgbClr val="0000FF"/>
                </a:solidFill>
                <a:latin typeface="Times New Roman"/>
                <a:ea typeface="Times New Roman"/>
              </a:rPr>
              <a:t>Estabilidad:</a:t>
            </a:r>
            <a:r>
              <a:rPr lang="en-US" altLang="zh-CN" sz="3600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respuesta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durante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periodo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transitorio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oscilatoria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amortiguado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fija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luego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finito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349502" y="2934627"/>
            <a:ext cx="7831514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744909" algn="l"/>
                <a:tab pos="2002817" algn="l"/>
                <a:tab pos="3299940" algn="l"/>
                <a:tab pos="4024921" algn="l"/>
                <a:tab pos="5815117" algn="l"/>
                <a:tab pos="6540099" algn="l"/>
              </a:tabLst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un	nuevo	estado	de	operación	de	</a:t>
            </a:r>
            <a:r>
              <a:rPr lang="en-US" altLang="zh-CN" sz="2800" spc="-10" dirty="0">
                <a:solidFill>
                  <a:srgbClr val="0000FF"/>
                </a:solidFill>
                <a:latin typeface="Times New Roman"/>
                <a:ea typeface="Times New Roman"/>
              </a:rPr>
              <a:t>régimen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06601" y="3362114"/>
            <a:ext cx="8059652" cy="28125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1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permanente,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-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71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estable,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considerado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i="1" spc="-5" dirty="0">
                <a:solidFill>
                  <a:srgbClr val="0000FF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spc="1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63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267459">
              <a:lnSpc>
                <a:spcPct val="100000"/>
              </a:lnSpc>
            </a:pPr>
            <a:r>
              <a:rPr lang="en-US" altLang="zh-CN" sz="2800" b="1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Power</a:t>
            </a:r>
            <a:r>
              <a:rPr lang="en-US" altLang="zh-CN" sz="2800" b="1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System</a:t>
            </a:r>
            <a:r>
              <a:rPr lang="en-US" altLang="zh-CN" sz="2800" b="1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Control</a:t>
            </a:r>
            <a:r>
              <a:rPr lang="en-US" altLang="zh-CN" sz="2800" b="1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and</a:t>
            </a:r>
            <a:r>
              <a:rPr lang="en-US" altLang="zh-CN" sz="2800" b="1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i="1" spc="44" dirty="0">
                <a:solidFill>
                  <a:srgbClr val="0000FF"/>
                </a:solidFill>
                <a:latin typeface="Times New Roman"/>
                <a:ea typeface="Times New Roman"/>
              </a:rPr>
              <a:t>Stability,</a:t>
            </a:r>
            <a:r>
              <a:rPr lang="en-US" altLang="zh-CN" sz="2800" b="1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Anderson</a:t>
            </a:r>
            <a:r>
              <a:rPr lang="en-US" altLang="zh-CN" sz="2800" b="1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and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b="1" i="1" dirty="0">
                <a:solidFill>
                  <a:srgbClr val="0000FF"/>
                </a:solidFill>
                <a:latin typeface="Times New Roman"/>
                <a:ea typeface="Times New Roman"/>
              </a:rPr>
              <a:t>Fouad,</a:t>
            </a:r>
            <a:r>
              <a:rPr lang="en-US" altLang="zh-CN" sz="2800" b="1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/>
                <a:ea typeface="Times New Roman"/>
              </a:rPr>
              <a:t>1977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6"/>
          <p:cNvSpPr txBox="1"/>
          <p:nvPr/>
        </p:nvSpPr>
        <p:spPr>
          <a:xfrm>
            <a:off x="1006602" y="778380"/>
            <a:ext cx="4979601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0" dirty="0">
                <a:solidFill>
                  <a:srgbClr val="0000FF"/>
                </a:solidFill>
                <a:latin typeface="Times New Roman"/>
                <a:ea typeface="Times New Roman"/>
              </a:rPr>
              <a:t>Estabilidad:</a:t>
            </a:r>
            <a:r>
              <a:rPr lang="en-US" altLang="zh-CN" sz="3600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006602" y="1652968"/>
            <a:ext cx="8172863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8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94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14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2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32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14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349470" y="2140668"/>
            <a:ext cx="7829875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ampliamente</a:t>
            </a: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definida</a:t>
            </a: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aquella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349470" y="2628348"/>
            <a:ext cx="7829630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94" dirty="0">
                <a:solidFill>
                  <a:srgbClr val="0000FF"/>
                </a:solidFill>
                <a:latin typeface="Times New Roman"/>
                <a:ea typeface="Times New Roman"/>
              </a:rPr>
              <a:t>propiedad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2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1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32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1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32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14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349470" y="3116028"/>
            <a:ext cx="7716466" cy="14739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78333"/>
              </a:lnSpc>
            </a:pP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permite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mantenerse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  <a:p>
            <a:pPr marL="0" indent="3584479">
              <a:lnSpc>
                <a:spcPct val="75833"/>
              </a:lnSpc>
            </a:pPr>
            <a:r>
              <a:rPr lang="en-US" altLang="zh-CN" sz="1800" spc="-5" dirty="0">
                <a:solidFill>
                  <a:srgbClr val="0000FF"/>
                </a:solidFill>
                <a:latin typeface="Arial"/>
                <a:ea typeface="Arial"/>
              </a:rPr>
              <a:t>ec</a:t>
            </a:r>
          </a:p>
          <a:p>
            <a:pPr marL="0">
              <a:lnSpc>
                <a:spcPct val="81250"/>
              </a:lnSpc>
              <a:tabLst>
                <a:tab pos="2137830" algn="l"/>
                <a:tab pos="4524546" algn="l"/>
                <a:tab pos="5759514" algn="l"/>
              </a:tabLst>
            </a:pP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operación	equilibrado	bajo	</a:t>
            </a:r>
            <a:r>
              <a:rPr lang="en-US" altLang="zh-CN" sz="3200" spc="-5" dirty="0">
                <a:solidFill>
                  <a:srgbClr val="0000FF"/>
                </a:solidFill>
                <a:latin typeface="Times New Roman"/>
                <a:ea typeface="Times New Roman"/>
              </a:rPr>
              <a:t>condiciones</a:t>
            </a:r>
          </a:p>
          <a:p>
            <a:pPr marL="0">
              <a:lnSpc>
                <a:spcPct val="100000"/>
              </a:lnSpc>
            </a:pPr>
            <a:r>
              <a:rPr lang="en-US" altLang="zh-CN" sz="3200" spc="100" dirty="0">
                <a:solidFill>
                  <a:srgbClr val="0000FF"/>
                </a:solidFill>
                <a:latin typeface="Times New Roman"/>
                <a:ea typeface="Times New Roman"/>
              </a:rPr>
              <a:t>normales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29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ea typeface="Times New Roman"/>
              </a:rPr>
              <a:t>recuperar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32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ea typeface="Times New Roman"/>
              </a:rPr>
              <a:t>aceptable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349470" y="4589989"/>
            <a:ext cx="7828816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2017976" algn="l"/>
                <a:tab pos="3358095" algn="l"/>
                <a:tab pos="4178672" algn="l"/>
                <a:tab pos="5089576" algn="l"/>
                <a:tab pos="6497686" algn="l"/>
                <a:tab pos="7115028" algn="l"/>
              </a:tabLst>
            </a:pP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equilibrio	luego	</a:t>
            </a:r>
            <a:r>
              <a:rPr lang="en-US" altLang="zh-CN" sz="3200" spc="-5" dirty="0">
                <a:solidFill>
                  <a:srgbClr val="0000FF"/>
                </a:solidFill>
                <a:latin typeface="Times New Roman"/>
                <a:ea typeface="Times New Roman"/>
              </a:rPr>
              <a:t>de	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ser	sujeto	</a:t>
            </a:r>
            <a:r>
              <a:rPr lang="en-US" altLang="zh-CN" sz="3200" spc="-5" dirty="0">
                <a:solidFill>
                  <a:srgbClr val="0000FF"/>
                </a:solidFill>
                <a:latin typeface="Times New Roman"/>
                <a:ea typeface="Times New Roman"/>
              </a:rPr>
              <a:t>a	</a:t>
            </a:r>
            <a:r>
              <a:rPr lang="en-US" altLang="zh-CN" sz="3200" spc="-15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310602" y="5077669"/>
            <a:ext cx="7753628" cy="15397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8868">
              <a:lnSpc>
                <a:spcPct val="100000"/>
              </a:lnSpc>
            </a:pPr>
            <a:r>
              <a:rPr lang="en-US" altLang="zh-CN" sz="3200" spc="-5" dirty="0">
                <a:solidFill>
                  <a:srgbClr val="0000FF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erturbación.</a:t>
            </a:r>
          </a:p>
          <a:p>
            <a:pPr>
              <a:lnSpc>
                <a:spcPts val="6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3200" b="1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Power</a:t>
            </a:r>
            <a:r>
              <a:rPr lang="en-US" altLang="zh-CN" sz="3200" b="1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System</a:t>
            </a:r>
            <a:r>
              <a:rPr lang="en-US" altLang="zh-CN" sz="3200" b="1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spc="50" dirty="0">
                <a:solidFill>
                  <a:srgbClr val="0000FF"/>
                </a:solidFill>
                <a:latin typeface="Times New Roman"/>
                <a:ea typeface="Times New Roman"/>
              </a:rPr>
              <a:t>Stability</a:t>
            </a:r>
            <a:r>
              <a:rPr lang="en-US" altLang="zh-CN" sz="3200" b="1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spc="75" dirty="0">
                <a:solidFill>
                  <a:srgbClr val="0000FF"/>
                </a:solidFill>
                <a:latin typeface="Times New Roman"/>
                <a:ea typeface="Times New Roman"/>
              </a:rPr>
              <a:t>and</a:t>
            </a:r>
            <a:r>
              <a:rPr lang="en-US" altLang="zh-CN" sz="3200" b="1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Control</a:t>
            </a:r>
            <a:r>
              <a:rPr lang="en-US" altLang="zh-CN" sz="3200" b="1" spc="44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  <a:r>
              <a:rPr lang="en-US" altLang="zh-CN" sz="3200" b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spc="69" dirty="0">
                <a:solidFill>
                  <a:srgbClr val="0000FF"/>
                </a:solidFill>
                <a:latin typeface="Times New Roman"/>
                <a:ea typeface="Times New Roman"/>
              </a:rPr>
              <a:t>Prabha</a:t>
            </a:r>
          </a:p>
          <a:p>
            <a:pPr marL="0" indent="38867">
              <a:lnSpc>
                <a:spcPct val="10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Times New Roman"/>
                <a:ea typeface="Times New Roman"/>
              </a:rPr>
              <a:t>Kundur,</a:t>
            </a:r>
            <a:r>
              <a:rPr lang="en-US" altLang="zh-CN" sz="32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spc="-5" dirty="0">
                <a:solidFill>
                  <a:srgbClr val="0000FF"/>
                </a:solidFill>
                <a:latin typeface="Times New Roman"/>
                <a:ea typeface="Times New Roman"/>
              </a:rPr>
              <a:t>2002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6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7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78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9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80"/>
          <p:cNvSpPr txBox="1"/>
          <p:nvPr/>
        </p:nvSpPr>
        <p:spPr>
          <a:xfrm>
            <a:off x="944880" y="778380"/>
            <a:ext cx="8060507" cy="14465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1722">
              <a:lnSpc>
                <a:spcPct val="100000"/>
              </a:lnSpc>
            </a:pPr>
            <a:r>
              <a:rPr lang="en-US" altLang="zh-CN" sz="3600" spc="200" dirty="0">
                <a:solidFill>
                  <a:srgbClr val="0000FF"/>
                </a:solidFill>
                <a:latin typeface="Times New Roman"/>
                <a:ea typeface="Times New Roman"/>
              </a:rPr>
              <a:t>Estabilidad:</a:t>
            </a:r>
            <a:r>
              <a:rPr lang="en-US" altLang="zh-CN" sz="3600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5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i="1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287745" y="2206186"/>
            <a:ext cx="783030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2260953" algn="l"/>
                <a:tab pos="3141550" algn="l"/>
                <a:tab pos="4771931" algn="l"/>
                <a:tab pos="6716887" algn="l"/>
              </a:tabLst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manifestada	en	muchas	diferentes	</a:t>
            </a:r>
            <a:r>
              <a:rPr lang="en-US" altLang="zh-CN" sz="2800" spc="-10" dirty="0">
                <a:solidFill>
                  <a:srgbClr val="0000FF"/>
                </a:solidFill>
                <a:latin typeface="Times New Roman"/>
                <a:ea typeface="Times New Roman"/>
              </a:rPr>
              <a:t>formas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287745" y="2632906"/>
            <a:ext cx="783023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dependiendo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configuración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modo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944844" y="3060378"/>
            <a:ext cx="8060436" cy="13824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opera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ción.</a:t>
            </a:r>
          </a:p>
          <a:p>
            <a:pPr>
              <a:lnSpc>
                <a:spcPts val="6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Tradicionalmente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ha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sido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mantenimiento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operación</a:t>
            </a:r>
            <a:r>
              <a:rPr lang="en-US" altLang="zh-CN" sz="2800" i="1" spc="-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sincronizada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944809" y="4512724"/>
            <a:ext cx="817424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580347" algn="l"/>
                <a:tab pos="2344081" algn="l"/>
                <a:tab pos="4074493" algn="l"/>
                <a:tab pos="6040729" algn="l"/>
                <a:tab pos="7790712" algn="l"/>
              </a:tabLst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Todas	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las	maquinas	sincrónicas	mantenga	</a:t>
            </a:r>
            <a:r>
              <a:rPr lang="en-US" altLang="zh-CN" sz="2800" spc="-25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287710" y="4939445"/>
            <a:ext cx="7804404" cy="8549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sincronismo,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coloquialmente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“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8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paso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”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step</a:t>
            </a:r>
            <a:r>
              <a:rPr lang="en-US" altLang="zh-CN" sz="2800" spc="-10" dirty="0">
                <a:solidFill>
                  <a:srgbClr val="0000FF"/>
                </a:solidFill>
                <a:latin typeface="Times New Roman"/>
                <a:ea typeface="Times New Roman"/>
              </a:rPr>
              <a:t>).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9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9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3"/>
          <p:cNvSpPr txBox="1"/>
          <p:nvPr/>
        </p:nvSpPr>
        <p:spPr>
          <a:xfrm>
            <a:off x="944880" y="778380"/>
            <a:ext cx="8060327" cy="2911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1722">
              <a:lnSpc>
                <a:spcPct val="100000"/>
              </a:lnSpc>
            </a:pPr>
            <a:r>
              <a:rPr lang="en-US" altLang="zh-CN" sz="3600" spc="200" dirty="0">
                <a:solidFill>
                  <a:srgbClr val="0000FF"/>
                </a:solidFill>
                <a:latin typeface="Times New Roman"/>
                <a:ea typeface="Times New Roman"/>
              </a:rPr>
              <a:t>Estabilidad:</a:t>
            </a:r>
            <a:r>
              <a:rPr lang="en-US" altLang="zh-CN" sz="3600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5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también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encontrada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sin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perdida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sincronismo.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714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ejemplo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consistente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generador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287780" y="3658548"/>
            <a:ext cx="782916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sincrónico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alimentando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2800" spc="15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287780" y="4086028"/>
            <a:ext cx="780611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inducción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través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línea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transmisión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transformarse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ea typeface="Times New Roman"/>
              </a:rPr>
              <a:t>colapso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carga.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reeform 9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 9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 10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reeform 10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" name="Picture 103"/>
          <p:cNvPicPr>
            <a:picLocks noChangeAspect="1"/>
          </p:cNvPicPr>
          <p:nvPr/>
        </p:nvPicPr>
        <p:blipFill rotWithShape="1">
          <a:blip r:embed="rId4"/>
          <a:srcRect l="16436" t="49601" r="16696" b="16596"/>
          <a:stretch/>
        </p:blipFill>
        <p:spPr>
          <a:xfrm>
            <a:off x="2318197" y="4185634"/>
            <a:ext cx="5370490" cy="1751527"/>
          </a:xfrm>
          <a:prstGeom prst="rect">
            <a:avLst/>
          </a:prstGeom>
        </p:spPr>
      </p:pic>
      <p:sp>
        <p:nvSpPr>
          <p:cNvPr id="2" name="TextBox 103"/>
          <p:cNvSpPr txBox="1"/>
          <p:nvPr/>
        </p:nvSpPr>
        <p:spPr>
          <a:xfrm>
            <a:off x="1006602" y="778380"/>
            <a:ext cx="8059156" cy="1318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0" dirty="0">
                <a:solidFill>
                  <a:srgbClr val="0000FF"/>
                </a:solidFill>
                <a:latin typeface="Times New Roman"/>
                <a:ea typeface="Times New Roman"/>
              </a:rPr>
              <a:t>Estabilidad:</a:t>
            </a:r>
            <a:r>
              <a:rPr lang="en-US" altLang="zh-CN" sz="3600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FF"/>
                </a:solidFill>
                <a:latin typeface="Times New Roman"/>
                <a:ea typeface="Times New Roman"/>
              </a:rPr>
              <a:t>ejemplo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consistente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generador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1349502" y="2080450"/>
            <a:ext cx="782916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sincrónico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alimentando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2800" spc="15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349502" y="2507930"/>
            <a:ext cx="7806113" cy="1281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inducción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través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línea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transmisión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transformarse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ea typeface="Times New Roman"/>
              </a:rPr>
              <a:t>colapso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Freeform 10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 10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 11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 11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3" name="Picture 113"/>
          <p:cNvPicPr>
            <a:picLocks noChangeAspect="1"/>
          </p:cNvPicPr>
          <p:nvPr/>
        </p:nvPicPr>
        <p:blipFill rotWithShape="1">
          <a:blip r:embed="rId4"/>
          <a:srcRect l="23494" t="23894" r="24291" b="6430"/>
          <a:stretch/>
        </p:blipFill>
        <p:spPr>
          <a:xfrm>
            <a:off x="2885089" y="2727434"/>
            <a:ext cx="4193627" cy="3736429"/>
          </a:xfrm>
          <a:prstGeom prst="rect">
            <a:avLst/>
          </a:prstGeom>
        </p:spPr>
      </p:pic>
      <p:sp>
        <p:nvSpPr>
          <p:cNvPr id="2" name="TextBox 113"/>
          <p:cNvSpPr txBox="1"/>
          <p:nvPr/>
        </p:nvSpPr>
        <p:spPr>
          <a:xfrm>
            <a:off x="141890" y="778380"/>
            <a:ext cx="9012125" cy="21800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0" dirty="0">
                <a:solidFill>
                  <a:srgbClr val="0000FF"/>
                </a:solidFill>
                <a:latin typeface="Times New Roman"/>
                <a:ea typeface="Times New Roman"/>
              </a:rPr>
              <a:t>Estabilidad:</a:t>
            </a:r>
            <a:r>
              <a:rPr lang="en-US" altLang="zh-CN" sz="3600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cuestión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éste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caso;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cambio,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preocupación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control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-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voltaje.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3106680" y="4072290"/>
            <a:ext cx="210927" cy="2426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i="1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000" i="1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80001">
              <a:lnSpc>
                <a:spcPct val="98750"/>
              </a:lnSpc>
            </a:pPr>
            <a:r>
              <a:rPr lang="en-US" altLang="zh-CN" sz="6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3330702" y="4123999"/>
            <a:ext cx="132941" cy="1619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250"/>
              </a:lnSpc>
            </a:pPr>
            <a:r>
              <a:rPr lang="en-US" altLang="zh-CN" sz="100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60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3237738" y="4314987"/>
            <a:ext cx="130797" cy="18264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9811">
              <a:lnSpc>
                <a:spcPct val="100000"/>
              </a:lnSpc>
            </a:pPr>
            <a:r>
              <a:rPr lang="en-US" altLang="zh-CN" sz="700" spc="-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1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3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8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3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3257550" y="6470587"/>
            <a:ext cx="171182" cy="106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-4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3338321" y="6539931"/>
            <a:ext cx="56882" cy="106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-1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3910584" y="6539931"/>
            <a:ext cx="130797" cy="106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4496561" y="6539931"/>
            <a:ext cx="130797" cy="106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5082540" y="6539931"/>
            <a:ext cx="130797" cy="106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5668517" y="6539931"/>
            <a:ext cx="130797" cy="106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1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6274308" y="6539931"/>
            <a:ext cx="56882" cy="106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700" spc="-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6413750" y="6445594"/>
            <a:ext cx="195056" cy="2438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0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64008">
              <a:lnSpc>
                <a:spcPct val="100000"/>
              </a:lnSpc>
            </a:pPr>
            <a:r>
              <a:rPr lang="en-US" altLang="zh-CN" sz="6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6621780" y="6446116"/>
            <a:ext cx="291674" cy="2438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64769">
              <a:lnSpc>
                <a:spcPct val="100000"/>
              </a:lnSpc>
            </a:pPr>
            <a:r>
              <a:rPr lang="en-US" altLang="zh-CN" sz="6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RM</a:t>
            </a:r>
            <a:r>
              <a:rPr lang="en-US" altLang="zh-CN" sz="60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AX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2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3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Freeform 13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 13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Box 133"/>
          <p:cNvSpPr txBox="1"/>
          <p:nvPr/>
        </p:nvSpPr>
        <p:spPr>
          <a:xfrm>
            <a:off x="1006602" y="778380"/>
            <a:ext cx="4979601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0" dirty="0">
                <a:solidFill>
                  <a:srgbClr val="0000FF"/>
                </a:solidFill>
                <a:latin typeface="Times New Roman"/>
                <a:ea typeface="Times New Roman"/>
              </a:rPr>
              <a:t>Estabilidad:</a:t>
            </a:r>
            <a:r>
              <a:rPr lang="en-US" altLang="zh-CN" sz="3600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1006602" y="1652968"/>
            <a:ext cx="8171601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75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139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3200" i="1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10" dirty="0">
                <a:solidFill>
                  <a:srgbClr val="0000FF"/>
                </a:solidFill>
                <a:latin typeface="Times New Roman"/>
                <a:ea typeface="Times New Roman"/>
              </a:rPr>
              <a:t>cambio</a:t>
            </a:r>
            <a:r>
              <a:rPr lang="en-US" altLang="zh-CN" sz="32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94" dirty="0">
                <a:solidFill>
                  <a:srgbClr val="0000FF"/>
                </a:solidFill>
                <a:latin typeface="Times New Roman"/>
                <a:ea typeface="Times New Roman"/>
              </a:rPr>
              <a:t>repentino</a:t>
            </a:r>
            <a:r>
              <a:rPr lang="en-US" altLang="zh-CN" sz="3200" i="1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29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3200" i="1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1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32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secuencia</a:t>
            </a:r>
            <a:r>
              <a:rPr lang="en-US" altLang="zh-CN" sz="3200" i="1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spc="104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1349511" y="2145381"/>
            <a:ext cx="7814371" cy="20351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166"/>
              </a:lnSpc>
            </a:pP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cambios</a:t>
            </a:r>
            <a:r>
              <a:rPr lang="en-US" altLang="zh-CN" sz="3200" i="1" spc="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200" i="1" spc="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uno</a:t>
            </a:r>
            <a:r>
              <a:rPr lang="en-US" altLang="zh-CN" sz="3200" i="1" spc="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3200" i="1" spc="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3200" i="1" spc="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parámetros</a:t>
            </a:r>
            <a:r>
              <a:rPr lang="en-US" altLang="zh-CN" sz="3200" i="1" spc="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3200" i="1" spc="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cantidades</a:t>
            </a:r>
            <a:r>
              <a:rPr lang="en-US" altLang="zh-CN" sz="32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operativas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72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63277">
              <a:lnSpc>
                <a:spcPct val="100000"/>
              </a:lnSpc>
            </a:pP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ea typeface="Times New Roman"/>
              </a:rPr>
              <a:t>IEEE</a:t>
            </a:r>
            <a:r>
              <a:rPr lang="en-US" altLang="zh-CN" sz="3200" b="1" i="1" spc="1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ea typeface="Times New Roman"/>
              </a:rPr>
              <a:t>Transactions</a:t>
            </a:r>
            <a:r>
              <a:rPr lang="en-US" altLang="zh-CN" sz="3200" b="1" i="1" spc="1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ea typeface="Times New Roman"/>
              </a:rPr>
              <a:t>on</a:t>
            </a:r>
            <a:r>
              <a:rPr lang="en-US" altLang="zh-CN" sz="3200" b="1" i="1" spc="1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ea typeface="Times New Roman"/>
              </a:rPr>
              <a:t>Power</a:t>
            </a:r>
            <a:r>
              <a:rPr lang="en-US" altLang="zh-CN" sz="3200" b="1" i="1" spc="1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ea typeface="Times New Roman"/>
              </a:rPr>
              <a:t>Apparatus</a:t>
            </a:r>
            <a:r>
              <a:rPr lang="en-US" altLang="zh-CN" sz="3200" b="1" i="1" spc="1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ea typeface="Times New Roman"/>
              </a:rPr>
              <a:t>and</a:t>
            </a:r>
          </a:p>
          <a:p>
            <a:pPr marL="0">
              <a:lnSpc>
                <a:spcPct val="100000"/>
              </a:lnSpc>
            </a:pP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ea typeface="Times New Roman"/>
              </a:rPr>
              <a:t>Systems,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ea typeface="Times New Roman"/>
              </a:rPr>
              <a:t>July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Times New Roman"/>
                <a:ea typeface="Times New Roman"/>
              </a:rPr>
              <a:t>1982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4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Box 143"/>
          <p:cNvSpPr txBox="1"/>
          <p:nvPr/>
        </p:nvSpPr>
        <p:spPr>
          <a:xfrm>
            <a:off x="1006602" y="778380"/>
            <a:ext cx="8058201" cy="1379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9" dirty="0">
                <a:solidFill>
                  <a:srgbClr val="0000FF"/>
                </a:solidFill>
                <a:latin typeface="Times New Roman"/>
                <a:ea typeface="Times New Roman"/>
              </a:rPr>
              <a:t>Perturbación:</a:t>
            </a:r>
            <a:r>
              <a:rPr lang="en-US" altLang="zh-CN" sz="36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64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3200" spc="4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75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2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5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ea typeface="Times New Roman"/>
              </a:rPr>
              <a:t>evaluación</a:t>
            </a:r>
            <a:r>
              <a:rPr lang="en-US" altLang="zh-CN" sz="32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5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5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9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2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50" dirty="0">
                <a:solidFill>
                  <a:srgbClr val="0000FF"/>
                </a:solidFill>
                <a:latin typeface="Times New Roman"/>
                <a:ea typeface="Times New Roman"/>
              </a:rPr>
              <a:t>interés</a:t>
            </a:r>
            <a:r>
              <a:rPr lang="en-US" altLang="zh-CN" sz="32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4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1349511" y="2140668"/>
            <a:ext cx="7829024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8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00" dirty="0">
                <a:solidFill>
                  <a:srgbClr val="0000FF"/>
                </a:solidFill>
                <a:latin typeface="Times New Roman"/>
                <a:ea typeface="Times New Roman"/>
              </a:rPr>
              <a:t>comportamiento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04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04" dirty="0">
                <a:solidFill>
                  <a:srgbClr val="0000FF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32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04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1349511" y="2628348"/>
            <a:ext cx="7828940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384307" algn="l"/>
                <a:tab pos="1977443" algn="l"/>
                <a:tab pos="2975628" algn="l"/>
                <a:tab pos="5510060" algn="l"/>
              </a:tabLst>
            </a:pP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sujeto	</a:t>
            </a:r>
            <a:r>
              <a:rPr lang="en-US" altLang="zh-CN" sz="3200" spc="-5" dirty="0">
                <a:solidFill>
                  <a:srgbClr val="0000FF"/>
                </a:solidFill>
                <a:latin typeface="Times New Roman"/>
                <a:ea typeface="Times New Roman"/>
              </a:rPr>
              <a:t>a	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una	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perturbación	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disturbance</a:t>
            </a:r>
            <a:r>
              <a:rPr lang="en-US" altLang="zh-CN" sz="3200" spc="-25" dirty="0">
                <a:solidFill>
                  <a:srgbClr val="0000FF"/>
                </a:solidFill>
                <a:latin typeface="Times New Roman"/>
                <a:ea typeface="Times New Roman"/>
              </a:rPr>
              <a:t>)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1006642" y="3116028"/>
            <a:ext cx="8059146" cy="3572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9">
              <a:lnSpc>
                <a:spcPct val="100000"/>
              </a:lnSpc>
            </a:pPr>
            <a:r>
              <a:rPr lang="en-US" altLang="zh-CN" sz="3200" spc="-5" dirty="0">
                <a:solidFill>
                  <a:srgbClr val="0000FF"/>
                </a:solidFill>
                <a:latin typeface="Times New Roman"/>
                <a:ea typeface="Times New Roman"/>
              </a:rPr>
              <a:t>tra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nsitoria.</a:t>
            </a:r>
          </a:p>
          <a:p>
            <a:pPr>
              <a:lnSpc>
                <a:spcPts val="744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32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3200" i="1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3200" i="1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3200" i="1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3200" i="1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grande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75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32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magnitud</a:t>
            </a:r>
            <a:r>
              <a:rPr lang="en-US" altLang="zh-CN" sz="32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perturbación:</a:t>
            </a:r>
          </a:p>
          <a:p>
            <a:pPr>
              <a:lnSpc>
                <a:spcPts val="6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457159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Pequeñas:</a:t>
            </a:r>
            <a:r>
              <a:rPr lang="en-US" altLang="zh-CN" sz="2800" i="1" spc="1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pequeñas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variaciones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</a:p>
          <a:p>
            <a:pPr marL="0" indent="742909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genera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ción</a:t>
            </a:r>
          </a:p>
          <a:p>
            <a:pPr>
              <a:lnSpc>
                <a:spcPts val="6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457159">
              <a:lnSpc>
                <a:spcPct val="100000"/>
              </a:lnSpc>
            </a:pPr>
            <a:r>
              <a:rPr lang="en-US" altLang="zh-CN" sz="28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800" spc="154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Grandes:</a:t>
            </a:r>
            <a:r>
              <a:rPr lang="en-US" altLang="zh-CN" sz="2800" i="1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Cortocircuitos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rechazos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</a:p>
          <a:p>
            <a:pPr marL="0" indent="742909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gener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ación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0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1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2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3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4"/>
          <p:cNvSpPr txBox="1"/>
          <p:nvPr/>
        </p:nvSpPr>
        <p:spPr>
          <a:xfrm>
            <a:off x="1006602" y="807375"/>
            <a:ext cx="8150759" cy="5719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Perturbación: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95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41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36" indent="-342936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perturbaciones</a:t>
            </a:r>
            <a:r>
              <a:rPr lang="en-US" altLang="zh-CN" sz="2800" i="1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pequeñas</a:t>
            </a:r>
            <a:r>
              <a:rPr lang="en-US" altLang="zh-CN" sz="2800" i="1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cambios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tienen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lugar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continuamente,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ajusta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mismo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condiciones</a:t>
            </a:r>
            <a:r>
              <a:rPr lang="en-US" altLang="zh-CN" sz="2800" spc="-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cambiantes.</a:t>
            </a:r>
          </a:p>
          <a:p>
            <a:pPr marL="0">
              <a:lnSpc>
                <a:spcPct val="100000"/>
              </a:lnSpc>
              <a:tabLst>
                <a:tab pos="1190367" algn="l"/>
                <a:tab pos="2787119" algn="l"/>
                <a:tab pos="3989230" algn="l"/>
                <a:tab pos="4934770" algn="l"/>
                <a:tab pos="6274596" algn="l"/>
                <a:tab pos="7139392" algn="l"/>
              </a:tabLst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	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sistema	debe	ser	capaz	de	</a:t>
            </a:r>
            <a:r>
              <a:rPr lang="en-US" altLang="zh-CN" sz="2800" spc="-10" dirty="0">
                <a:solidFill>
                  <a:srgbClr val="0000FF"/>
                </a:solidFill>
                <a:latin typeface="Times New Roman"/>
                <a:ea typeface="Times New Roman"/>
              </a:rPr>
              <a:t>operar</a:t>
            </a:r>
          </a:p>
          <a:p>
            <a:pPr marL="342936" hangingPunct="0">
              <a:lnSpc>
                <a:spcPct val="95416"/>
              </a:lnSpc>
            </a:pPr>
            <a:r>
              <a:rPr lang="en-US" altLang="zh-CN" sz="2800" spc="25" dirty="0">
                <a:solidFill>
                  <a:srgbClr val="0000FF"/>
                </a:solidFill>
                <a:latin typeface="Times New Roman"/>
                <a:ea typeface="Times New Roman"/>
              </a:rPr>
              <a:t>satisfactoriamente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bajo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ea typeface="Times New Roman"/>
              </a:rPr>
              <a:t>esas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ea typeface="Times New Roman"/>
              </a:rPr>
              <a:t>condiciones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ea typeface="Times New Roman"/>
              </a:rPr>
              <a:t>satisfacer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satisfactoriamente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máximo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valor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-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 marL="342936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además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debe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capaz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sobrevivir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numerosas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perturbaciones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naturaleza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severa,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tales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cortocircuitos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línea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transmisión,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perdida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gran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tamaño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carga,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perdida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línea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interconexión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subestaci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ones.</a:t>
            </a:r>
          </a:p>
        </p:txBody>
      </p:sp>
      <p:sp>
        <p:nvSpPr>
          <p:cNvPr id="155" name="TextBox 15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56" name="TextBox 15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reeform 15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reeform 16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 16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Box 162"/>
          <p:cNvSpPr txBox="1"/>
          <p:nvPr/>
        </p:nvSpPr>
        <p:spPr>
          <a:xfrm>
            <a:off x="1006602" y="807375"/>
            <a:ext cx="8058724" cy="1822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Perturbación: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95" dirty="0">
                <a:solidFill>
                  <a:srgbClr val="0000FF"/>
                </a:solidFill>
                <a:latin typeface="Times New Roman"/>
                <a:ea typeface="Times New Roman"/>
              </a:rPr>
              <a:t>Definición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14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3200" spc="8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respuesta</a:t>
            </a:r>
            <a:r>
              <a:rPr lang="en-US" altLang="zh-CN" sz="32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94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3200" i="1" spc="6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139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32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114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32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perturbación</a:t>
            </a:r>
          </a:p>
          <a:p>
            <a:pPr marL="0" indent="342909">
              <a:lnSpc>
                <a:spcPct val="100000"/>
              </a:lnSpc>
            </a:pP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involucra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mucho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3200" i="1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FF"/>
                </a:solidFill>
                <a:latin typeface="Times New Roman"/>
                <a:ea typeface="Times New Roman"/>
              </a:rPr>
              <a:t>equipamiento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63" name="TextBox 163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pic>
        <p:nvPicPr>
          <p:cNvPr id="10" name="Picture 2" descr="Resultado de imagen para estabilidad electric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7" t="26813" r="549" b="38566"/>
          <a:stretch/>
        </p:blipFill>
        <p:spPr bwMode="auto">
          <a:xfrm>
            <a:off x="2057400" y="2846231"/>
            <a:ext cx="6362164" cy="315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66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Freeform 167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Freeform 168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Freeform 169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170"/>
          <p:cNvSpPr txBox="1"/>
          <p:nvPr/>
        </p:nvSpPr>
        <p:spPr>
          <a:xfrm>
            <a:off x="2057400" y="721118"/>
            <a:ext cx="6433692" cy="50654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54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II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11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1343405">
              <a:lnSpc>
                <a:spcPct val="100000"/>
              </a:lnSpc>
            </a:pPr>
            <a:r>
              <a:rPr lang="en-US" altLang="zh-CN" sz="4800" spc="370" dirty="0">
                <a:solidFill>
                  <a:srgbClr val="0000FF"/>
                </a:solidFill>
                <a:latin typeface="Times New Roman"/>
                <a:ea typeface="Times New Roman"/>
              </a:rPr>
              <a:t>Est</a:t>
            </a:r>
            <a:r>
              <a:rPr lang="en-US" altLang="zh-CN" sz="4800" spc="365" dirty="0">
                <a:solidFill>
                  <a:srgbClr val="0000FF"/>
                </a:solidFill>
                <a:latin typeface="Times New Roman"/>
                <a:ea typeface="Times New Roman"/>
              </a:rPr>
              <a:t>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61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1497329">
              <a:lnSpc>
                <a:spcPct val="100000"/>
              </a:lnSpc>
            </a:pPr>
            <a:endParaRPr lang="en-US" altLang="zh-CN" sz="4400" spc="5" dirty="0" smtClean="0">
              <a:solidFill>
                <a:srgbClr val="0000FF"/>
              </a:solidFill>
              <a:latin typeface="Times New Roman"/>
              <a:ea typeface="Times New Roman"/>
            </a:endParaRPr>
          </a:p>
          <a:p>
            <a:pPr marL="0" indent="1497329">
              <a:lnSpc>
                <a:spcPct val="100000"/>
              </a:lnSpc>
            </a:pPr>
            <a:r>
              <a:rPr lang="en-US" altLang="zh-CN" sz="4400" spc="5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C</a:t>
            </a:r>
            <a:r>
              <a:rPr lang="en-US" altLang="zh-CN" sz="4400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lasificación</a:t>
            </a:r>
            <a:endParaRPr lang="en-US" altLang="zh-CN" sz="4400" dirty="0">
              <a:solidFill>
                <a:srgbClr val="0000FF"/>
              </a:solidFill>
              <a:latin typeface="Times New Roman"/>
              <a:ea typeface="Times New Roman"/>
            </a:endParaRPr>
          </a:p>
        </p:txBody>
      </p:sp>
      <p:sp>
        <p:nvSpPr>
          <p:cNvPr id="171" name="TextBox 171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pic>
        <p:nvPicPr>
          <p:cNvPr id="1026" name="Picture 2" descr="Resultado de imagen para estabilidad electric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7" t="26813" r="549" b="38566"/>
          <a:stretch/>
        </p:blipFill>
        <p:spPr bwMode="auto">
          <a:xfrm>
            <a:off x="2057400" y="3613177"/>
            <a:ext cx="6362164" cy="149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4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Freeform 175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Freeform 176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Freeform 177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TextBox 178"/>
          <p:cNvSpPr txBox="1"/>
          <p:nvPr/>
        </p:nvSpPr>
        <p:spPr>
          <a:xfrm>
            <a:off x="1006602" y="807375"/>
            <a:ext cx="8059010" cy="12730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2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2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</a:p>
        </p:txBody>
      </p:sp>
      <p:sp>
        <p:nvSpPr>
          <p:cNvPr id="179" name="TextBox 179"/>
          <p:cNvSpPr txBox="1"/>
          <p:nvPr/>
        </p:nvSpPr>
        <p:spPr>
          <a:xfrm>
            <a:off x="1349502" y="2080450"/>
            <a:ext cx="7829983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sencillo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;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sin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embargo,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11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impractico</a:t>
            </a:r>
          </a:p>
        </p:txBody>
      </p:sp>
      <p:sp>
        <p:nvSpPr>
          <p:cNvPr id="180" name="TextBox 180"/>
          <p:cNvSpPr txBox="1"/>
          <p:nvPr/>
        </p:nvSpPr>
        <p:spPr>
          <a:xfrm>
            <a:off x="1006602" y="2507922"/>
            <a:ext cx="8147876" cy="18133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0">
              <a:lnSpc>
                <a:spcPct val="100000"/>
              </a:lnSpc>
            </a:pP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estudiar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i="1" spc="-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tal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65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tomar</a:t>
            </a:r>
            <a:r>
              <a:rPr lang="en-US" altLang="zh-CN" sz="2800" i="1" spc="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diferentes</a:t>
            </a:r>
            <a:r>
              <a:rPr lang="en-US" altLang="zh-CN" sz="2800" i="1" spc="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formas</a:t>
            </a:r>
            <a:r>
              <a:rPr lang="en-US" altLang="zh-CN" sz="2800" i="1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spc="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i="1" spc="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i="1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influenciado</a:t>
            </a:r>
            <a:r>
              <a:rPr lang="en-US" altLang="zh-CN" sz="2800" i="1" spc="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amplio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rango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-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81" name="TextBox 181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84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Freeform 185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Freeform 186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Freeform 187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TextBox 188"/>
          <p:cNvSpPr txBox="1"/>
          <p:nvPr/>
        </p:nvSpPr>
        <p:spPr>
          <a:xfrm>
            <a:off x="1006602" y="807375"/>
            <a:ext cx="8150223" cy="21276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2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análisis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estabilidad,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identificación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FF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9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ea typeface="Times New Roman"/>
              </a:rPr>
              <a:t>contribuyen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5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FF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formación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métodos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mejorar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operación</a:t>
            </a:r>
          </a:p>
        </p:txBody>
      </p:sp>
      <p:sp>
        <p:nvSpPr>
          <p:cNvPr id="189" name="TextBox 189"/>
          <p:cNvSpPr txBox="1"/>
          <p:nvPr/>
        </p:nvSpPr>
        <p:spPr>
          <a:xfrm>
            <a:off x="1349502" y="2934627"/>
            <a:ext cx="7830302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426903" algn="l"/>
                <a:tab pos="2361589" algn="l"/>
                <a:tab pos="4636563" algn="l"/>
                <a:tab pos="6534084" algn="l"/>
                <a:tab pos="7446814" algn="l"/>
              </a:tabLst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estable	son	grandemente	facilitadas	por	</a:t>
            </a:r>
            <a:r>
              <a:rPr lang="en-US" altLang="zh-CN" sz="2800" spc="-25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</a:p>
        </p:txBody>
      </p:sp>
      <p:sp>
        <p:nvSpPr>
          <p:cNvPr id="190" name="TextBox 190"/>
          <p:cNvSpPr txBox="1"/>
          <p:nvPr/>
        </p:nvSpPr>
        <p:spPr>
          <a:xfrm>
            <a:off x="1349502" y="3362114"/>
            <a:ext cx="783176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2175442" algn="l"/>
                <a:tab pos="2892239" algn="l"/>
                <a:tab pos="3530036" algn="l"/>
                <a:tab pos="5449620" algn="l"/>
                <a:tab pos="6166417" algn="l"/>
              </a:tabLst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clasificación	de	la	estabilidad	en	</a:t>
            </a:r>
            <a:r>
              <a:rPr lang="en-US" altLang="zh-CN" sz="2800" spc="-10" dirty="0">
                <a:solidFill>
                  <a:srgbClr val="0000FF"/>
                </a:solidFill>
                <a:latin typeface="Times New Roman"/>
                <a:ea typeface="Times New Roman"/>
              </a:rPr>
              <a:t>apropiadas</a:t>
            </a:r>
          </a:p>
        </p:txBody>
      </p:sp>
      <p:sp>
        <p:nvSpPr>
          <p:cNvPr id="191" name="TextBox 191"/>
          <p:cNvSpPr txBox="1"/>
          <p:nvPr/>
        </p:nvSpPr>
        <p:spPr>
          <a:xfrm>
            <a:off x="1349502" y="3788835"/>
            <a:ext cx="165503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catego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rías.</a:t>
            </a:r>
          </a:p>
        </p:txBody>
      </p:sp>
      <p:sp>
        <p:nvSpPr>
          <p:cNvPr id="192" name="TextBox 19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Freeform 19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Freeform 19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 19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TextBox 199"/>
          <p:cNvSpPr txBox="1"/>
          <p:nvPr/>
        </p:nvSpPr>
        <p:spPr>
          <a:xfrm>
            <a:off x="1006601" y="807375"/>
            <a:ext cx="8148195" cy="4657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2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base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siguientes</a:t>
            </a:r>
            <a:r>
              <a:rPr lang="en-US" altLang="zh-CN" sz="2800" spc="-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consideraciones:</a:t>
            </a:r>
          </a:p>
          <a:p>
            <a:pPr>
              <a:lnSpc>
                <a:spcPts val="6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Naturaleza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física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resultante.</a:t>
            </a:r>
          </a:p>
          <a:p>
            <a:pPr>
              <a:lnSpc>
                <a:spcPts val="6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tamaño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considerada.</a:t>
            </a:r>
          </a:p>
          <a:p>
            <a:pPr>
              <a:lnSpc>
                <a:spcPts val="6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1" indent="-342901" hangingPunct="0">
              <a:lnSpc>
                <a:spcPct val="99583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dispositivos,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procesos,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espacio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debe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tomado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consideración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determinar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estabi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lidad.</a:t>
            </a:r>
          </a:p>
          <a:p>
            <a:pPr>
              <a:lnSpc>
                <a:spcPts val="71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más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apropiado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FF"/>
                </a:solidFill>
                <a:latin typeface="Times New Roman"/>
                <a:ea typeface="Times New Roman"/>
              </a:rPr>
              <a:t>método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cálculo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predicción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  <a:p>
            <a:pPr marL="0" indent="342901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estabi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lidad.</a:t>
            </a:r>
          </a:p>
        </p:txBody>
      </p:sp>
      <p:sp>
        <p:nvSpPr>
          <p:cNvPr id="200" name="TextBox 20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Freeform 20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Freeform 20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 20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 20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" name="Picture 2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4619" y="1562099"/>
            <a:ext cx="5722882" cy="3913123"/>
          </a:xfrm>
          <a:prstGeom prst="rect">
            <a:avLst/>
          </a:prstGeom>
        </p:spPr>
      </p:pic>
      <p:sp>
        <p:nvSpPr>
          <p:cNvPr id="2" name="TextBox 207"/>
          <p:cNvSpPr txBox="1"/>
          <p:nvPr/>
        </p:nvSpPr>
        <p:spPr>
          <a:xfrm>
            <a:off x="0" y="953748"/>
            <a:ext cx="9929700" cy="57461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21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lang="en-US" altLang="zh-CN" sz="2800" spc="6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spc="6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Figura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grafica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completa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potencia,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identificando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sus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clases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subclases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términos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categorías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descritas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secciones</a:t>
            </a:r>
            <a:r>
              <a:rPr lang="en-US" altLang="zh-CN" sz="2800" spc="-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previas.</a:t>
            </a:r>
          </a:p>
        </p:txBody>
      </p:sp>
      <p:sp>
        <p:nvSpPr>
          <p:cNvPr id="208" name="TextBox 20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210" name="TextBox 210"/>
          <p:cNvSpPr txBox="1"/>
          <p:nvPr/>
        </p:nvSpPr>
        <p:spPr>
          <a:xfrm>
            <a:off x="8052482" y="6884946"/>
            <a:ext cx="1088829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45" dirty="0">
                <a:solidFill>
                  <a:srgbClr val="000000"/>
                </a:solidFill>
                <a:latin typeface="Times New Roman"/>
                <a:ea typeface="Times New Roman"/>
              </a:rPr>
              <a:t>fglo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ngatt@ieee.org</a:t>
            </a:r>
          </a:p>
          <a:p>
            <a:pPr marL="0" indent="42247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Freeform 21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reeform 21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Freeform 21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Freeform 21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6" name="Picture 2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" y="1615440"/>
            <a:ext cx="8915400" cy="5181600"/>
          </a:xfrm>
          <a:prstGeom prst="rect">
            <a:avLst/>
          </a:prstGeom>
        </p:spPr>
      </p:pic>
      <p:sp>
        <p:nvSpPr>
          <p:cNvPr id="2" name="TextBox 216"/>
          <p:cNvSpPr txBox="1"/>
          <p:nvPr/>
        </p:nvSpPr>
        <p:spPr>
          <a:xfrm>
            <a:off x="1006602" y="807375"/>
            <a:ext cx="5412376" cy="2690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6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3376421">
              <a:lnSpc>
                <a:spcPct val="100000"/>
              </a:lnSpc>
            </a:pP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1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1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</a:p>
          <a:p>
            <a:pPr>
              <a:lnSpc>
                <a:spcPts val="72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614927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-Habilidad</a:t>
            </a:r>
            <a:r>
              <a:rPr lang="en-US" altLang="zh-CN" sz="65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equilibrio</a:t>
            </a:r>
            <a:r>
              <a:rPr lang="en-US" altLang="zh-CN" sz="65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operativo.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-Equilibrio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fuerzas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opuestas.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1118615">
              <a:lnSpc>
                <a:spcPct val="100000"/>
              </a:lnSpc>
            </a:pP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Angular</a:t>
            </a:r>
          </a:p>
          <a:p>
            <a:pPr>
              <a:lnSpc>
                <a:spcPts val="64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117348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</a:rPr>
              <a:t/>
            </a:r>
            <a:br>
              <a:rPr dirty="0">
                <a:solidFill>
                  <a:srgbClr val="0000FF"/>
                </a:solidFill>
              </a:rPr>
            </a:b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s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incronismo.</a:t>
            </a:r>
          </a:p>
          <a:p>
            <a:pPr marL="117348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Balance</a:t>
            </a:r>
            <a:r>
              <a:rPr lang="en-US" altLang="zh-CN" sz="65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65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</a:rPr>
              <a:t/>
            </a:r>
            <a:br>
              <a:rPr dirty="0">
                <a:solidFill>
                  <a:srgbClr val="0000FF"/>
                </a:solidFill>
              </a:rPr>
            </a:b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65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sincronica</a:t>
            </a:r>
          </a:p>
        </p:txBody>
      </p:sp>
      <p:sp>
        <p:nvSpPr>
          <p:cNvPr id="217" name="TextBox 217"/>
          <p:cNvSpPr txBox="1"/>
          <p:nvPr/>
        </p:nvSpPr>
        <p:spPr>
          <a:xfrm>
            <a:off x="7117080" y="2843423"/>
            <a:ext cx="1718307" cy="6124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33171">
              <a:lnSpc>
                <a:spcPct val="100000"/>
              </a:lnSpc>
            </a:pP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114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-Habilidad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valor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acept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able.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-Balance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reactiva.</a:t>
            </a:r>
          </a:p>
        </p:txBody>
      </p:sp>
      <p:sp>
        <p:nvSpPr>
          <p:cNvPr id="218" name="TextBox 218"/>
          <p:cNvSpPr txBox="1"/>
          <p:nvPr/>
        </p:nvSpPr>
        <p:spPr>
          <a:xfrm>
            <a:off x="5151881" y="3644125"/>
            <a:ext cx="1569434" cy="99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344168" algn="l"/>
              </a:tabLst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(*)	</a:t>
            </a:r>
            <a:r>
              <a:rPr lang="en-US" altLang="zh-CN" sz="650" spc="-10" dirty="0">
                <a:solidFill>
                  <a:srgbClr val="000000"/>
                </a:solidFill>
                <a:latin typeface="Times New Roman"/>
                <a:ea typeface="Times New Roman"/>
              </a:rPr>
              <a:t>(*)</a:t>
            </a:r>
          </a:p>
        </p:txBody>
      </p:sp>
      <p:sp>
        <p:nvSpPr>
          <p:cNvPr id="219" name="TextBox 219"/>
          <p:cNvSpPr txBox="1"/>
          <p:nvPr/>
        </p:nvSpPr>
        <p:spPr>
          <a:xfrm>
            <a:off x="1255772" y="3750204"/>
            <a:ext cx="836723" cy="336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95253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Estabi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lidad</a:t>
            </a:r>
          </a:p>
          <a:p>
            <a:pPr marL="0">
              <a:lnSpc>
                <a:spcPct val="100000"/>
              </a:lnSpc>
            </a:pP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Señal</a:t>
            </a:r>
          </a:p>
        </p:txBody>
      </p:sp>
      <p:sp>
        <p:nvSpPr>
          <p:cNvPr id="220" name="TextBox 220"/>
          <p:cNvSpPr txBox="1"/>
          <p:nvPr/>
        </p:nvSpPr>
        <p:spPr>
          <a:xfrm>
            <a:off x="3144773" y="3744107"/>
            <a:ext cx="645482" cy="336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Estab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ilidad</a:t>
            </a:r>
          </a:p>
          <a:p>
            <a:pPr marL="0" indent="43432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Tras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itoria</a:t>
            </a:r>
          </a:p>
        </p:txBody>
      </p:sp>
      <p:sp>
        <p:nvSpPr>
          <p:cNvPr id="221" name="TextBox 221"/>
          <p:cNvSpPr txBox="1"/>
          <p:nvPr/>
        </p:nvSpPr>
        <p:spPr>
          <a:xfrm>
            <a:off x="4253484" y="3744107"/>
            <a:ext cx="899297" cy="336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43433">
              <a:lnSpc>
                <a:spcPct val="100000"/>
              </a:lnSpc>
            </a:pP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1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  <a:p>
            <a:pPr marL="0">
              <a:lnSpc>
                <a:spcPct val="100000"/>
              </a:lnSpc>
            </a:pP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Termino</a:t>
            </a:r>
            <a:r>
              <a:rPr lang="en-US" altLang="zh-CN" sz="11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Medio</a:t>
            </a:r>
          </a:p>
        </p:txBody>
      </p:sp>
      <p:sp>
        <p:nvSpPr>
          <p:cNvPr id="222" name="TextBox 222"/>
          <p:cNvSpPr txBox="1"/>
          <p:nvPr/>
        </p:nvSpPr>
        <p:spPr>
          <a:xfrm>
            <a:off x="5628135" y="3743345"/>
            <a:ext cx="852516" cy="341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833"/>
              </a:lnSpc>
            </a:pPr>
            <a:r>
              <a:rPr lang="en-US" altLang="zh-CN" sz="1100" spc="2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-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2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11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Largo</a:t>
            </a:r>
          </a:p>
        </p:txBody>
      </p:sp>
      <p:sp>
        <p:nvSpPr>
          <p:cNvPr id="223" name="TextBox 223"/>
          <p:cNvSpPr txBox="1"/>
          <p:nvPr/>
        </p:nvSpPr>
        <p:spPr>
          <a:xfrm>
            <a:off x="6984492" y="3744107"/>
            <a:ext cx="848647" cy="336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83641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Gran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des</a:t>
            </a:r>
          </a:p>
          <a:p>
            <a:pPr marL="0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Perturba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ciones</a:t>
            </a:r>
          </a:p>
        </p:txBody>
      </p:sp>
      <p:sp>
        <p:nvSpPr>
          <p:cNvPr id="224" name="TextBox 224"/>
          <p:cNvSpPr txBox="1"/>
          <p:nvPr/>
        </p:nvSpPr>
        <p:spPr>
          <a:xfrm>
            <a:off x="8538969" y="3750204"/>
            <a:ext cx="848647" cy="336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52402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Pequ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enas</a:t>
            </a:r>
          </a:p>
          <a:p>
            <a:pPr marL="0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Perturba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ciones</a:t>
            </a:r>
          </a:p>
        </p:txBody>
      </p:sp>
      <p:sp>
        <p:nvSpPr>
          <p:cNvPr id="225" name="TextBox 225"/>
          <p:cNvSpPr txBox="1"/>
          <p:nvPr/>
        </p:nvSpPr>
        <p:spPr>
          <a:xfrm>
            <a:off x="688092" y="4462673"/>
            <a:ext cx="836679" cy="336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48761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Inesta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bilidad</a:t>
            </a:r>
          </a:p>
          <a:p>
            <a:pPr marL="0">
              <a:lnSpc>
                <a:spcPct val="100000"/>
              </a:lnSpc>
            </a:pP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11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Oscilatoria</a:t>
            </a:r>
          </a:p>
        </p:txBody>
      </p:sp>
      <p:sp>
        <p:nvSpPr>
          <p:cNvPr id="226" name="TextBox 226"/>
          <p:cNvSpPr txBox="1"/>
          <p:nvPr/>
        </p:nvSpPr>
        <p:spPr>
          <a:xfrm>
            <a:off x="1872233" y="4462673"/>
            <a:ext cx="738987" cy="336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Inesta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bilidad</a:t>
            </a:r>
          </a:p>
          <a:p>
            <a:pPr marL="0" indent="54865">
              <a:lnSpc>
                <a:spcPct val="100000"/>
              </a:lnSpc>
            </a:pPr>
            <a:r>
              <a:rPr lang="en-US" altLang="zh-CN" sz="1100" spc="5" dirty="0">
                <a:solidFill>
                  <a:srgbClr val="0000FF"/>
                </a:solidFill>
                <a:latin typeface="Times New Roman"/>
                <a:ea typeface="Times New Roman"/>
              </a:rPr>
              <a:t>Oscil</a:t>
            </a:r>
            <a:r>
              <a:rPr lang="en-US" altLang="zh-CN" sz="1100" dirty="0">
                <a:solidFill>
                  <a:srgbClr val="0000FF"/>
                </a:solidFill>
                <a:latin typeface="Times New Roman"/>
                <a:ea typeface="Times New Roman"/>
              </a:rPr>
              <a:t>atoria</a:t>
            </a:r>
          </a:p>
        </p:txBody>
      </p:sp>
      <p:sp>
        <p:nvSpPr>
          <p:cNvPr id="227" name="TextBox 227"/>
          <p:cNvSpPr txBox="1"/>
          <p:nvPr/>
        </p:nvSpPr>
        <p:spPr>
          <a:xfrm>
            <a:off x="2977133" y="4129137"/>
            <a:ext cx="1102023" cy="3028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2083"/>
              </a:lnSpc>
            </a:pP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-Grandes</a:t>
            </a:r>
            <a:r>
              <a:rPr lang="en-US" altLang="zh-CN" sz="650" spc="-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5" dirty="0">
                <a:solidFill>
                  <a:srgbClr val="0000FF"/>
                </a:solidFill>
                <a:latin typeface="Times New Roman"/>
                <a:ea typeface="Times New Roman"/>
              </a:rPr>
              <a:t>perturbaciones.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-Primera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oscilacion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aperiodica.</a:t>
            </a:r>
          </a:p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-Periodo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10s</a:t>
            </a:r>
          </a:p>
        </p:txBody>
      </p:sp>
      <p:sp>
        <p:nvSpPr>
          <p:cNvPr id="228" name="TextBox 228"/>
          <p:cNvSpPr txBox="1"/>
          <p:nvPr/>
        </p:nvSpPr>
        <p:spPr>
          <a:xfrm>
            <a:off x="4130040" y="4109325"/>
            <a:ext cx="1052816" cy="606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-Severos</a:t>
            </a:r>
            <a:r>
              <a:rPr lang="en-US" altLang="zh-CN" sz="65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trastornos;</a:t>
            </a:r>
            <a:r>
              <a:rPr lang="en-US" altLang="zh-CN" sz="65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variaciones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2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volt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aje.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-Dinámica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lenta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25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rápida.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-Período</a:t>
            </a:r>
            <a:r>
              <a:rPr lang="en-US" altLang="zh-CN" sz="65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hasta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algunos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minutos.</a:t>
            </a:r>
          </a:p>
        </p:txBody>
      </p:sp>
      <p:sp>
        <p:nvSpPr>
          <p:cNvPr id="229" name="TextBox 229"/>
          <p:cNvSpPr txBox="1"/>
          <p:nvPr/>
        </p:nvSpPr>
        <p:spPr>
          <a:xfrm>
            <a:off x="5430773" y="4109325"/>
            <a:ext cx="984191" cy="5067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-Frecuencia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uniforme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sist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ema.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-Dinámica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lenta.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-Período</a:t>
            </a:r>
            <a:r>
              <a:rPr lang="en-US" altLang="zh-CN" sz="65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decenas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minutos</a:t>
            </a:r>
          </a:p>
        </p:txBody>
      </p:sp>
      <p:sp>
        <p:nvSpPr>
          <p:cNvPr id="230" name="TextBox 230"/>
          <p:cNvSpPr txBox="1"/>
          <p:nvPr/>
        </p:nvSpPr>
        <p:spPr>
          <a:xfrm>
            <a:off x="6803897" y="4150092"/>
            <a:ext cx="1152666" cy="5055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1250"/>
              </a:lnSpc>
            </a:pP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-Grandes</a:t>
            </a:r>
            <a:r>
              <a:rPr lang="en-US" altLang="zh-CN" sz="650" spc="-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perturbaciones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</a:rPr>
              <a:t/>
            </a:r>
            <a:br>
              <a:rPr dirty="0">
                <a:solidFill>
                  <a:srgbClr val="0000FF"/>
                </a:solidFill>
              </a:rPr>
            </a:b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-Eventos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FF"/>
                </a:solidFill>
                <a:latin typeface="Times New Roman"/>
                <a:ea typeface="Times New Roman"/>
              </a:rPr>
              <a:t>suicheo.</a:t>
            </a:r>
          </a:p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Dinámica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ULTC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cargas.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Coordinación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protecciones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cont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roles</a:t>
            </a:r>
          </a:p>
        </p:txBody>
      </p:sp>
      <p:sp>
        <p:nvSpPr>
          <p:cNvPr id="231" name="TextBox 231"/>
          <p:cNvSpPr txBox="1"/>
          <p:nvPr/>
        </p:nvSpPr>
        <p:spPr>
          <a:xfrm>
            <a:off x="8437626" y="4150092"/>
            <a:ext cx="1066173" cy="4042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1250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-Relaciones</a:t>
            </a:r>
            <a:r>
              <a:rPr lang="en-US" altLang="zh-CN" sz="65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i="1" dirty="0">
                <a:solidFill>
                  <a:srgbClr val="0000FF"/>
                </a:solidFill>
                <a:latin typeface="Times New Roman"/>
                <a:ea typeface="Times New Roman"/>
              </a:rPr>
              <a:t>P/Q-V</a:t>
            </a:r>
            <a:r>
              <a:rPr lang="en-US" altLang="zh-CN" sz="65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estacio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nario.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-Margen</a:t>
            </a:r>
            <a:r>
              <a:rPr lang="en-US" altLang="zh-CN" sz="6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estabilidad,</a:t>
            </a:r>
            <a:r>
              <a:rPr lang="en-US" altLang="zh-CN" sz="65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i="1" dirty="0">
                <a:solidFill>
                  <a:srgbClr val="0000FF"/>
                </a:solidFill>
                <a:latin typeface="Times New Roman"/>
                <a:ea typeface="Times New Roman"/>
              </a:rPr>
              <a:t>Q</a:t>
            </a:r>
            <a:r>
              <a:rPr lang="en-US" altLang="zh-CN" sz="65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FF"/>
                </a:solidFill>
                <a:latin typeface="Times New Roman"/>
                <a:ea typeface="Times New Roman"/>
              </a:rPr>
              <a:t>rese</a:t>
            </a:r>
            <a:r>
              <a:rPr lang="en-US" altLang="zh-CN" sz="650" dirty="0">
                <a:solidFill>
                  <a:srgbClr val="0000FF"/>
                </a:solidFill>
                <a:latin typeface="Times New Roman"/>
                <a:ea typeface="Times New Roman"/>
              </a:rPr>
              <a:t>rva.</a:t>
            </a:r>
          </a:p>
        </p:txBody>
      </p:sp>
      <p:sp>
        <p:nvSpPr>
          <p:cNvPr id="232" name="TextBox 232"/>
          <p:cNvSpPr txBox="1"/>
          <p:nvPr/>
        </p:nvSpPr>
        <p:spPr>
          <a:xfrm>
            <a:off x="930402" y="6884946"/>
            <a:ext cx="182173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FF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FF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FF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FF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3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Freeform 23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Freeform 23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Freeform 23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TextBox 239"/>
          <p:cNvSpPr txBox="1"/>
          <p:nvPr/>
        </p:nvSpPr>
        <p:spPr>
          <a:xfrm>
            <a:off x="1006602" y="807375"/>
            <a:ext cx="8148337" cy="21276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5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82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1" indent="-342901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necesidad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practica,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ha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sido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FF"/>
                </a:solidFill>
                <a:latin typeface="Times New Roman"/>
                <a:ea typeface="Times New Roman"/>
              </a:rPr>
              <a:t>basada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FF"/>
                </a:solidFill>
                <a:latin typeface="Times New Roman"/>
                <a:ea typeface="Times New Roman"/>
              </a:rPr>
              <a:t>número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ea typeface="Times New Roman"/>
              </a:rPr>
              <a:t>consideraciones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FF"/>
                </a:solidFill>
                <a:latin typeface="Times New Roman"/>
                <a:ea typeface="Times New Roman"/>
              </a:rPr>
              <a:t>diversas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haciendo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esto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ea typeface="Times New Roman"/>
              </a:rPr>
              <a:t>difícil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FF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ea typeface="Times New Roman"/>
              </a:rPr>
              <a:t>seleccionar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ea typeface="Times New Roman"/>
              </a:rPr>
              <a:t>claramente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</a:p>
        </p:txBody>
      </p:sp>
      <p:sp>
        <p:nvSpPr>
          <p:cNvPr id="240" name="TextBox 240"/>
          <p:cNvSpPr txBox="1"/>
          <p:nvPr/>
        </p:nvSpPr>
        <p:spPr>
          <a:xfrm>
            <a:off x="1349502" y="2934627"/>
            <a:ext cx="782994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4360172" algn="l"/>
              </a:tabLst>
            </a:pP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distinción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i="1" spc="1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categorías	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proveer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definiciones</a:t>
            </a:r>
          </a:p>
        </p:txBody>
      </p:sp>
      <p:sp>
        <p:nvSpPr>
          <p:cNvPr id="241" name="TextBox 241"/>
          <p:cNvSpPr txBox="1"/>
          <p:nvPr/>
        </p:nvSpPr>
        <p:spPr>
          <a:xfrm>
            <a:off x="1349502" y="3362114"/>
            <a:ext cx="7180553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rigurosas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ahora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convenientes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uso</a:t>
            </a:r>
            <a:r>
              <a:rPr lang="en-US" altLang="zh-CN" sz="2800" spc="-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práctico.</a:t>
            </a:r>
          </a:p>
        </p:txBody>
      </p:sp>
      <p:sp>
        <p:nvSpPr>
          <p:cNvPr id="242" name="TextBox 242"/>
          <p:cNvSpPr txBox="1"/>
          <p:nvPr/>
        </p:nvSpPr>
        <p:spPr>
          <a:xfrm>
            <a:off x="1006601" y="3902865"/>
            <a:ext cx="8173916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ejemplo,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aquí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hay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solapamiento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</a:p>
        </p:txBody>
      </p:sp>
      <p:sp>
        <p:nvSpPr>
          <p:cNvPr id="243" name="TextBox 243"/>
          <p:cNvSpPr txBox="1"/>
          <p:nvPr/>
        </p:nvSpPr>
        <p:spPr>
          <a:xfrm>
            <a:off x="1349502" y="4301683"/>
            <a:ext cx="7806328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medio-termino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largo-termino</a:t>
            </a:r>
            <a:r>
              <a:rPr lang="en-US" altLang="zh-CN" sz="2800" spc="-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voltaje.</a:t>
            </a:r>
          </a:p>
        </p:txBody>
      </p:sp>
      <p:sp>
        <p:nvSpPr>
          <p:cNvPr id="244" name="TextBox 24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4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Freeform 24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Freeform 24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Freeform 25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TextBox 251"/>
          <p:cNvSpPr txBox="1"/>
          <p:nvPr/>
        </p:nvSpPr>
        <p:spPr>
          <a:xfrm>
            <a:off x="1006602" y="778380"/>
            <a:ext cx="8149584" cy="39934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189" dirty="0">
                <a:solidFill>
                  <a:srgbClr val="0000FF"/>
                </a:solidFill>
                <a:latin typeface="Times New Roman"/>
                <a:ea typeface="Times New Roman"/>
              </a:rPr>
              <a:t>4.</a:t>
            </a:r>
            <a:r>
              <a:rPr lang="en-US" altLang="zh-CN" sz="36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4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6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6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Mientras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efectivo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conveniente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medio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papa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lidiar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complejidad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problema,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ea typeface="Times New Roman"/>
              </a:rPr>
              <a:t>completa</a:t>
            </a:r>
            <a:r>
              <a:rPr lang="en-US" altLang="zh-CN" sz="2800" i="1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debe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ea typeface="Times New Roman"/>
              </a:rPr>
              <a:t>siempre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ea typeface="Times New Roman"/>
              </a:rPr>
              <a:t>mantenida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FF"/>
                </a:solidFill>
                <a:latin typeface="Times New Roman"/>
                <a:ea typeface="Times New Roman"/>
              </a:rPr>
              <a:t>ment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e.</a:t>
            </a:r>
          </a:p>
          <a:p>
            <a:pPr>
              <a:lnSpc>
                <a:spcPts val="68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soluciones</a:t>
            </a:r>
            <a:r>
              <a:rPr lang="en-US" altLang="zh-CN" sz="2800" i="1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problemas</a:t>
            </a:r>
            <a:r>
              <a:rPr lang="en-US" altLang="zh-CN" sz="2800" i="1" spc="1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</a:p>
          <a:p>
            <a:pPr marL="0" indent="342865">
              <a:lnSpc>
                <a:spcPct val="100000"/>
              </a:lnSpc>
            </a:pP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categoría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pueden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expensa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-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otros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252" name="TextBox 25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Freeform 25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Freeform 25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Freeform 25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TextBox 259"/>
          <p:cNvSpPr txBox="1"/>
          <p:nvPr/>
        </p:nvSpPr>
        <p:spPr>
          <a:xfrm>
            <a:off x="1006602" y="778380"/>
            <a:ext cx="8151723" cy="31316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189" dirty="0">
                <a:solidFill>
                  <a:srgbClr val="0000FF"/>
                </a:solidFill>
                <a:latin typeface="Times New Roman"/>
                <a:ea typeface="Times New Roman"/>
              </a:rPr>
              <a:t>4.</a:t>
            </a:r>
            <a:r>
              <a:rPr lang="en-US" altLang="zh-CN" sz="36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4" dirty="0">
                <a:solidFill>
                  <a:srgbClr val="0000FF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6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6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2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9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Esto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esencial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1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ver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todos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aspectos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fenómeno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cada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aspecto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desde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más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punto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vista.</a:t>
            </a:r>
          </a:p>
          <a:p>
            <a:pPr>
              <a:lnSpc>
                <a:spcPts val="68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Esto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requiere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desarrollo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bien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pensado</a:t>
            </a:r>
            <a:r>
              <a:rPr lang="en-US" altLang="zh-CN" sz="28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uso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diferentes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tipos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herramientas</a:t>
            </a:r>
            <a:r>
              <a:rPr lang="en-US" altLang="zh-CN" sz="2800" i="1" spc="-9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analíticas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260" name="TextBox 26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6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Freeform 26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Freeform 26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Freeform 26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TextBox 267"/>
          <p:cNvSpPr txBox="1"/>
          <p:nvPr/>
        </p:nvSpPr>
        <p:spPr>
          <a:xfrm>
            <a:off x="2057400" y="721118"/>
            <a:ext cx="6433692" cy="5822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54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FF"/>
                </a:solidFill>
                <a:latin typeface="Times New Roman"/>
                <a:ea typeface="Times New Roman"/>
              </a:rPr>
              <a:t>II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1343405">
              <a:lnSpc>
                <a:spcPct val="100000"/>
              </a:lnSpc>
            </a:pPr>
            <a:r>
              <a:rPr lang="en-US" altLang="zh-CN" sz="4800" spc="370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Est</a:t>
            </a:r>
            <a:r>
              <a:rPr lang="en-US" altLang="zh-CN" sz="4800" spc="365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abilidad</a:t>
            </a:r>
            <a:endParaRPr lang="en-US" altLang="zh-CN" sz="4800" spc="365" dirty="0">
              <a:solidFill>
                <a:srgbClr val="0000FF"/>
              </a:solidFill>
              <a:latin typeface="Times New Roman"/>
              <a:ea typeface="Times New Roman"/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61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675132">
              <a:lnSpc>
                <a:spcPct val="100000"/>
              </a:lnSpc>
            </a:pPr>
            <a:r>
              <a:rPr lang="en-US" altLang="zh-CN" sz="4400" dirty="0">
                <a:solidFill>
                  <a:srgbClr val="0000FF"/>
                </a:solidFill>
                <a:latin typeface="Times New Roman"/>
                <a:ea typeface="Times New Roman"/>
              </a:rPr>
              <a:t>Aspectos</a:t>
            </a:r>
            <a:r>
              <a:rPr lang="en-US" altLang="zh-CN" sz="4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dirty="0">
                <a:solidFill>
                  <a:srgbClr val="0000FF"/>
                </a:solidFill>
                <a:latin typeface="Times New Roman"/>
                <a:ea typeface="Times New Roman"/>
              </a:rPr>
              <a:t>Básicos</a:t>
            </a:r>
            <a:r>
              <a:rPr lang="en-US" altLang="zh-CN" sz="44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  <a:p>
            <a:pPr marL="0" indent="1869973">
              <a:lnSpc>
                <a:spcPct val="100000"/>
              </a:lnSpc>
            </a:pPr>
            <a:r>
              <a:rPr lang="en-US" altLang="zh-CN" sz="4400" spc="-5" dirty="0">
                <a:solidFill>
                  <a:srgbClr val="0000FF"/>
                </a:solidFill>
                <a:latin typeface="Times New Roman"/>
                <a:ea typeface="Times New Roman"/>
              </a:rPr>
              <a:t>Ma</a:t>
            </a:r>
            <a:r>
              <a:rPr lang="en-US" altLang="zh-CN" sz="4400" dirty="0">
                <a:solidFill>
                  <a:srgbClr val="0000FF"/>
                </a:solidFill>
                <a:latin typeface="Times New Roman"/>
                <a:ea typeface="Times New Roman"/>
              </a:rPr>
              <a:t>quinas</a:t>
            </a:r>
          </a:p>
        </p:txBody>
      </p:sp>
      <p:sp>
        <p:nvSpPr>
          <p:cNvPr id="268" name="TextBox 26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269" name="TextBox 269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pic>
        <p:nvPicPr>
          <p:cNvPr id="11" name="Picture 2" descr="Resultado de imagen para estabilidad electric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7" t="26813" r="549" b="38566"/>
          <a:stretch/>
        </p:blipFill>
        <p:spPr bwMode="auto">
          <a:xfrm>
            <a:off x="2274256" y="3365053"/>
            <a:ext cx="5999979" cy="159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Freeform 270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Freeform 271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Freeform 272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Freeform 273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275"/>
          <p:cNvSpPr txBox="1"/>
          <p:nvPr/>
        </p:nvSpPr>
        <p:spPr>
          <a:xfrm>
            <a:off x="787145" y="957449"/>
            <a:ext cx="7587202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34" dirty="0">
                <a:solidFill>
                  <a:srgbClr val="0000FF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36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40" dirty="0">
                <a:solidFill>
                  <a:srgbClr val="0000FF"/>
                </a:solidFill>
                <a:latin typeface="Times New Roman"/>
                <a:ea typeface="Times New Roman"/>
              </a:rPr>
              <a:t>Esenciales</a:t>
            </a:r>
            <a:r>
              <a:rPr lang="en-US" altLang="zh-CN" sz="3600" spc="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65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6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600" spc="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0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</a:p>
        </p:txBody>
      </p:sp>
      <p:sp>
        <p:nvSpPr>
          <p:cNvPr id="276" name="TextBox 276"/>
          <p:cNvSpPr txBox="1"/>
          <p:nvPr/>
        </p:nvSpPr>
        <p:spPr>
          <a:xfrm>
            <a:off x="1006602" y="1652968"/>
            <a:ext cx="8172090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6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32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69" dirty="0">
                <a:solidFill>
                  <a:srgbClr val="0000FF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32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75" dirty="0">
                <a:solidFill>
                  <a:srgbClr val="0000FF"/>
                </a:solidFill>
                <a:latin typeface="Times New Roman"/>
                <a:ea typeface="Times New Roman"/>
              </a:rPr>
              <a:t>esenciales</a:t>
            </a:r>
            <a:r>
              <a:rPr lang="en-US" altLang="zh-CN" sz="32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1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2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6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2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85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32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1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277" name="TextBox 277"/>
          <p:cNvSpPr txBox="1"/>
          <p:nvPr/>
        </p:nvSpPr>
        <p:spPr>
          <a:xfrm>
            <a:off x="1206246" y="2040230"/>
            <a:ext cx="7816808" cy="13311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32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ilustrados</a:t>
            </a:r>
            <a:r>
              <a:rPr lang="en-US" altLang="zh-CN" sz="32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200" spc="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conexión</a:t>
            </a:r>
            <a:r>
              <a:rPr lang="en-US" altLang="zh-CN" sz="32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32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máquinas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695"/>
              </a:lnSpc>
            </a:pP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284" name="TextBox 28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0249" t="48383" r="14619" b="23384"/>
          <a:stretch/>
        </p:blipFill>
        <p:spPr>
          <a:xfrm>
            <a:off x="787145" y="3758626"/>
            <a:ext cx="8845586" cy="249098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reeform 286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Freeform 287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Freeform 288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Freeform 289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1" name="Picture 291"/>
          <p:cNvPicPr>
            <a:picLocks noChangeAspect="1"/>
          </p:cNvPicPr>
          <p:nvPr/>
        </p:nvPicPr>
        <p:blipFill rotWithShape="1">
          <a:blip r:embed="rId4"/>
          <a:srcRect l="16265" t="43612" r="11949" b="33139"/>
          <a:stretch/>
        </p:blipFill>
        <p:spPr>
          <a:xfrm>
            <a:off x="2304505" y="3875315"/>
            <a:ext cx="5765438" cy="1204686"/>
          </a:xfrm>
          <a:prstGeom prst="rect">
            <a:avLst/>
          </a:prstGeom>
        </p:spPr>
      </p:pic>
      <p:sp>
        <p:nvSpPr>
          <p:cNvPr id="2" name="TextBox 291"/>
          <p:cNvSpPr txBox="1"/>
          <p:nvPr/>
        </p:nvSpPr>
        <p:spPr>
          <a:xfrm>
            <a:off x="787145" y="957449"/>
            <a:ext cx="7587202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34" dirty="0">
                <a:solidFill>
                  <a:srgbClr val="0000FF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36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40" dirty="0">
                <a:solidFill>
                  <a:srgbClr val="0000FF"/>
                </a:solidFill>
                <a:latin typeface="Times New Roman"/>
                <a:ea typeface="Times New Roman"/>
              </a:rPr>
              <a:t>Esenciales</a:t>
            </a:r>
            <a:r>
              <a:rPr lang="en-US" altLang="zh-CN" sz="3600" spc="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65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6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600" spc="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0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</a:p>
        </p:txBody>
      </p:sp>
      <p:sp>
        <p:nvSpPr>
          <p:cNvPr id="292" name="TextBox 292"/>
          <p:cNvSpPr txBox="1"/>
          <p:nvPr/>
        </p:nvSpPr>
        <p:spPr>
          <a:xfrm>
            <a:off x="1006602" y="1652968"/>
            <a:ext cx="8172699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392877" algn="l"/>
                <a:tab pos="2556566" algn="l"/>
                <a:tab pos="3449194" algn="l"/>
                <a:tab pos="5154723" algn="l"/>
                <a:tab pos="6159853" algn="l"/>
                <a:tab pos="7752189" algn="l"/>
              </a:tabLst>
            </a:pPr>
            <a:r>
              <a:rPr lang="en-US" altLang="zh-CN" sz="3200" spc="125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5" dirty="0">
                <a:solidFill>
                  <a:srgbClr val="0000FF"/>
                </a:solidFill>
                <a:latin typeface="Times New Roman"/>
                <a:ea typeface="Times New Roman"/>
              </a:rPr>
              <a:t>Son	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siete	los	factores	que	afectan	</a:t>
            </a:r>
            <a:r>
              <a:rPr lang="en-US" altLang="zh-CN" sz="3200" spc="-2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</a:p>
        </p:txBody>
      </p:sp>
      <p:sp>
        <p:nvSpPr>
          <p:cNvPr id="293" name="TextBox 293"/>
          <p:cNvSpPr txBox="1"/>
          <p:nvPr/>
        </p:nvSpPr>
        <p:spPr>
          <a:xfrm>
            <a:off x="1349511" y="2140648"/>
            <a:ext cx="7818308" cy="19238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416"/>
              </a:lnSpc>
            </a:pPr>
            <a:r>
              <a:rPr lang="en-US" altLang="zh-CN" sz="3200" spc="80" dirty="0">
                <a:solidFill>
                  <a:srgbClr val="0000FF"/>
                </a:solidFill>
                <a:latin typeface="Times New Roman"/>
                <a:ea typeface="Times New Roman"/>
              </a:rPr>
              <a:t>estabilidad,</a:t>
            </a:r>
            <a:r>
              <a:rPr lang="en-US" altLang="zh-CN" sz="32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ea typeface="Times New Roman"/>
              </a:rPr>
              <a:t>pudiendo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9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32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94" dirty="0">
                <a:solidFill>
                  <a:srgbClr val="0000FF"/>
                </a:solidFill>
                <a:latin typeface="Times New Roman"/>
                <a:ea typeface="Times New Roman"/>
              </a:rPr>
              <a:t>agrupados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5" dirty="0">
                <a:solidFill>
                  <a:srgbClr val="0000FF"/>
                </a:solidFill>
                <a:latin typeface="Times New Roman"/>
                <a:ea typeface="Times New Roman"/>
              </a:rPr>
              <a:t>estos</a:t>
            </a:r>
            <a:r>
              <a:rPr lang="en-US" altLang="zh-CN" sz="32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tipos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eléctricos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32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/>
                <a:ea typeface="Times New Roman"/>
              </a:rPr>
              <a:t>mecánicos</a:t>
            </a:r>
            <a:r>
              <a:rPr lang="en-US" altLang="zh-CN" sz="44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118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3589773">
              <a:lnSpc>
                <a:spcPct val="100000"/>
              </a:lnSpc>
            </a:pP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Volta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jes</a:t>
            </a:r>
          </a:p>
          <a:p>
            <a:pPr marL="0" indent="3628647">
              <a:lnSpc>
                <a:spcPct val="100000"/>
              </a:lnSpc>
            </a:pP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Inte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rnos</a:t>
            </a:r>
          </a:p>
        </p:txBody>
      </p:sp>
      <p:sp>
        <p:nvSpPr>
          <p:cNvPr id="294" name="TextBox 294"/>
          <p:cNvSpPr txBox="1"/>
          <p:nvPr/>
        </p:nvSpPr>
        <p:spPr>
          <a:xfrm>
            <a:off x="1206246" y="4350219"/>
            <a:ext cx="1049523" cy="60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  <a:p>
            <a:pPr marL="0" indent="123447">
              <a:lnSpc>
                <a:spcPct val="100000"/>
              </a:lnSpc>
            </a:pP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Ent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rada</a:t>
            </a:r>
          </a:p>
        </p:txBody>
      </p:sp>
      <p:sp>
        <p:nvSpPr>
          <p:cNvPr id="295" name="TextBox 295"/>
          <p:cNvSpPr txBox="1"/>
          <p:nvPr/>
        </p:nvSpPr>
        <p:spPr>
          <a:xfrm>
            <a:off x="5269991" y="4709121"/>
            <a:ext cx="195893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-15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</p:txBody>
      </p:sp>
      <p:sp>
        <p:nvSpPr>
          <p:cNvPr id="296" name="TextBox 296"/>
          <p:cNvSpPr txBox="1"/>
          <p:nvPr/>
        </p:nvSpPr>
        <p:spPr>
          <a:xfrm>
            <a:off x="8005576" y="4171169"/>
            <a:ext cx="1049348" cy="60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</a:p>
          <a:p>
            <a:pPr marL="0" indent="201169">
              <a:lnSpc>
                <a:spcPct val="100000"/>
              </a:lnSpc>
            </a:pP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Sali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da</a:t>
            </a:r>
          </a:p>
        </p:txBody>
      </p:sp>
      <p:sp>
        <p:nvSpPr>
          <p:cNvPr id="297" name="TextBox 297"/>
          <p:cNvSpPr txBox="1"/>
          <p:nvPr/>
        </p:nvSpPr>
        <p:spPr>
          <a:xfrm>
            <a:off x="2696724" y="5066499"/>
            <a:ext cx="1870588" cy="6636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84853">
              <a:lnSpc>
                <a:spcPct val="100000"/>
              </a:lnSpc>
            </a:pP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G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enerador</a:t>
            </a:r>
          </a:p>
          <a:p>
            <a:pPr>
              <a:lnSpc>
                <a:spcPts val="42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>
              <a:lnSpc>
                <a:spcPct val="100000"/>
              </a:lnSpc>
            </a:pP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Primo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tor</a:t>
            </a:r>
          </a:p>
        </p:txBody>
      </p:sp>
      <p:sp>
        <p:nvSpPr>
          <p:cNvPr id="298" name="TextBox 298"/>
          <p:cNvSpPr txBox="1"/>
          <p:nvPr/>
        </p:nvSpPr>
        <p:spPr>
          <a:xfrm>
            <a:off x="6625604" y="5066511"/>
            <a:ext cx="760851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FF"/>
                </a:solidFill>
                <a:latin typeface="Times New Roman"/>
                <a:ea typeface="Times New Roman"/>
              </a:rPr>
              <a:t>Mo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tor</a:t>
            </a:r>
          </a:p>
        </p:txBody>
      </p:sp>
      <p:sp>
        <p:nvSpPr>
          <p:cNvPr id="299" name="TextBox 299"/>
          <p:cNvSpPr txBox="1"/>
          <p:nvPr/>
        </p:nvSpPr>
        <p:spPr>
          <a:xfrm>
            <a:off x="7624571" y="5245569"/>
            <a:ext cx="548658" cy="60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-5" dirty="0">
                <a:solidFill>
                  <a:srgbClr val="0000FF"/>
                </a:solidFill>
                <a:latin typeface="Times New Roman"/>
                <a:ea typeface="Times New Roman"/>
              </a:rPr>
              <a:t>Sha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ft</a:t>
            </a:r>
          </a:p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FF"/>
                </a:solidFill>
                <a:latin typeface="Times New Roman"/>
                <a:ea typeface="Times New Roman"/>
              </a:rPr>
              <a:t>Lo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ad</a:t>
            </a:r>
          </a:p>
        </p:txBody>
      </p:sp>
      <p:sp>
        <p:nvSpPr>
          <p:cNvPr id="300" name="TextBox 30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Freeform 30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Freeform 30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Freeform 30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Freeform 30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307"/>
          <p:cNvSpPr txBox="1"/>
          <p:nvPr/>
        </p:nvSpPr>
        <p:spPr>
          <a:xfrm>
            <a:off x="787145" y="957449"/>
            <a:ext cx="7472902" cy="4332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34" dirty="0">
                <a:solidFill>
                  <a:srgbClr val="0000FF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36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40" dirty="0">
                <a:solidFill>
                  <a:srgbClr val="0000FF"/>
                </a:solidFill>
                <a:latin typeface="Times New Roman"/>
                <a:ea typeface="Times New Roman"/>
              </a:rPr>
              <a:t>Esenciales</a:t>
            </a:r>
            <a:r>
              <a:rPr lang="en-US" altLang="zh-CN" sz="3600" spc="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65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36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600" spc="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0" dirty="0">
                <a:solidFill>
                  <a:srgbClr val="0000FF"/>
                </a:solidFill>
                <a:latin typeface="Times New Roman"/>
                <a:ea typeface="Times New Roman"/>
              </a:rPr>
              <a:t>Problema</a:t>
            </a:r>
          </a:p>
          <a:p>
            <a:pPr>
              <a:lnSpc>
                <a:spcPts val="675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219456">
              <a:lnSpc>
                <a:spcPct val="100000"/>
              </a:lnSpc>
            </a:pP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mecánicos</a:t>
            </a:r>
            <a:r>
              <a:rPr lang="en-US" altLang="zh-CN" sz="24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son:</a:t>
            </a:r>
          </a:p>
          <a:p>
            <a:pPr marL="676656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0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entrada</a:t>
            </a:r>
            <a:r>
              <a:rPr lang="en-US" altLang="zh-CN" sz="20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0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primotor.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</a:rPr>
              <a:t/>
            </a:r>
            <a:br>
              <a:rPr dirty="0">
                <a:solidFill>
                  <a:srgbClr val="0000FF"/>
                </a:solidFill>
              </a:rPr>
            </a:b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Inercia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primotor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generador.</a:t>
            </a:r>
          </a:p>
          <a:p>
            <a:pPr marL="0" indent="676656">
              <a:lnSpc>
                <a:spcPct val="10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Inercia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0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mecánica.</a:t>
            </a:r>
          </a:p>
          <a:p>
            <a:pPr marL="0" indent="676656">
              <a:lnSpc>
                <a:spcPct val="10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000" spc="1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0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salida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eje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0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000" i="1" dirty="0">
                <a:solidFill>
                  <a:srgbClr val="0000FF"/>
                </a:solidFill>
                <a:latin typeface="Times New Roman"/>
                <a:ea typeface="Times New Roman"/>
              </a:rPr>
              <a:t>Shaft</a:t>
            </a:r>
            <a:r>
              <a:rPr lang="en-US" altLang="zh-CN" sz="20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i="1" dirty="0">
                <a:solidFill>
                  <a:srgbClr val="0000FF"/>
                </a:solidFill>
                <a:latin typeface="Times New Roman"/>
                <a:ea typeface="Times New Roman"/>
              </a:rPr>
              <a:t>Load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).</a:t>
            </a:r>
          </a:p>
          <a:p>
            <a:pPr marL="676656" indent="-457200" hangingPunct="0">
              <a:lnSpc>
                <a:spcPct val="98333"/>
              </a:lnSpc>
            </a:pP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eléctricos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400" spc="-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ea typeface="Times New Roman"/>
              </a:rPr>
              <a:t>esencialmente:</a:t>
            </a:r>
            <a:r>
              <a:rPr lang="en-US" altLang="zh-CN" sz="2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</a:rPr>
              <a:t/>
            </a:r>
            <a:br>
              <a:rPr dirty="0">
                <a:solidFill>
                  <a:srgbClr val="0000FF"/>
                </a:solidFill>
              </a:rPr>
            </a:b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interno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generador.</a:t>
            </a:r>
          </a:p>
          <a:p>
            <a:pPr marL="0" indent="676656">
              <a:lnSpc>
                <a:spcPct val="10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reactancia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incluyendo:</a:t>
            </a:r>
          </a:p>
          <a:p>
            <a:pPr marL="0" indent="1133855">
              <a:lnSpc>
                <a:spcPct val="100000"/>
              </a:lnSpc>
            </a:pPr>
            <a:r>
              <a:rPr lang="en-US" altLang="zh-CN" sz="1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1800" spc="12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800" dirty="0">
                <a:solidFill>
                  <a:srgbClr val="0000FF"/>
                </a:solidFill>
                <a:latin typeface="Times New Roman"/>
                <a:ea typeface="Times New Roman"/>
              </a:rPr>
              <a:t>Generador.</a:t>
            </a:r>
          </a:p>
          <a:p>
            <a:pPr marL="0" indent="1133855">
              <a:lnSpc>
                <a:spcPct val="100000"/>
              </a:lnSpc>
            </a:pPr>
            <a:r>
              <a:rPr lang="en-US" altLang="zh-CN" sz="1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1800" spc="1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800" dirty="0">
                <a:solidFill>
                  <a:srgbClr val="0000FF"/>
                </a:solidFill>
                <a:latin typeface="Times New Roman"/>
                <a:ea typeface="Times New Roman"/>
              </a:rPr>
              <a:t>Línea.</a:t>
            </a:r>
          </a:p>
          <a:p>
            <a:pPr marL="0" indent="1133855">
              <a:lnSpc>
                <a:spcPct val="100000"/>
              </a:lnSpc>
            </a:pPr>
            <a:r>
              <a:rPr lang="en-US" altLang="zh-CN" sz="1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1800" spc="1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800" dirty="0">
                <a:solidFill>
                  <a:srgbClr val="0000FF"/>
                </a:solidFill>
                <a:latin typeface="Times New Roman"/>
                <a:ea typeface="Times New Roman"/>
              </a:rPr>
              <a:t>Motor.</a:t>
            </a:r>
          </a:p>
          <a:p>
            <a:pPr marL="0" indent="676656">
              <a:lnSpc>
                <a:spcPct val="93333"/>
              </a:lnSpc>
            </a:pP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interno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2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 err="1">
                <a:solidFill>
                  <a:srgbClr val="0000FF"/>
                </a:solidFill>
                <a:latin typeface="Times New Roman"/>
                <a:ea typeface="Times New Roman"/>
              </a:rPr>
              <a:t>sincrónico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  <a:endParaRPr lang="en-US" altLang="zh-CN" sz="2000" dirty="0">
              <a:solidFill>
                <a:srgbClr val="0000FF"/>
              </a:solidFill>
              <a:latin typeface="Times New Roman"/>
              <a:ea typeface="Times New Roman"/>
            </a:endParaRPr>
          </a:p>
        </p:txBody>
      </p:sp>
      <p:sp>
        <p:nvSpPr>
          <p:cNvPr id="312" name="TextBox 31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/>
          <a:srcRect l="30249" t="48383" r="14619" b="23384"/>
          <a:stretch/>
        </p:blipFill>
        <p:spPr>
          <a:xfrm>
            <a:off x="2820943" y="5426149"/>
            <a:ext cx="5439104" cy="125339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1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Freeform 31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Freeform 31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Freeform 31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TextBox 319"/>
          <p:cNvSpPr txBox="1"/>
          <p:nvPr/>
        </p:nvSpPr>
        <p:spPr>
          <a:xfrm>
            <a:off x="1006602" y="807375"/>
            <a:ext cx="7227673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FF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32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7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3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65" dirty="0">
                <a:solidFill>
                  <a:srgbClr val="0000FF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3200" spc="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0" dirty="0">
                <a:solidFill>
                  <a:srgbClr val="0000FF"/>
                </a:solidFill>
                <a:latin typeface="Times New Roman"/>
                <a:ea typeface="Times New Roman"/>
              </a:rPr>
              <a:t>Sincrónica</a:t>
            </a:r>
          </a:p>
        </p:txBody>
      </p:sp>
      <p:sp>
        <p:nvSpPr>
          <p:cNvPr id="320" name="TextBox 320"/>
          <p:cNvSpPr txBox="1"/>
          <p:nvPr/>
        </p:nvSpPr>
        <p:spPr>
          <a:xfrm>
            <a:off x="1006602" y="1602666"/>
            <a:ext cx="2597656" cy="12268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6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máquina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esenciales: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spc="-5" dirty="0">
                <a:solidFill>
                  <a:srgbClr val="0000FF"/>
                </a:solidFill>
                <a:latin typeface="Times New Roman"/>
                <a:ea typeface="Times New Roman"/>
              </a:rPr>
              <a:t>field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).</a:t>
            </a:r>
          </a:p>
        </p:txBody>
      </p:sp>
      <p:sp>
        <p:nvSpPr>
          <p:cNvPr id="321" name="TextBox 321"/>
          <p:cNvSpPr txBox="1"/>
          <p:nvPr/>
        </p:nvSpPr>
        <p:spPr>
          <a:xfrm>
            <a:off x="3657607" y="1597159"/>
            <a:ext cx="1654493" cy="853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82766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sincró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nica</a:t>
            </a:r>
          </a:p>
          <a:p>
            <a:pPr marL="0">
              <a:lnSpc>
                <a:spcPct val="100000"/>
              </a:lnSpc>
            </a:pPr>
            <a:r>
              <a:rPr lang="en-US" altLang="zh-CN" sz="2800" i="1" spc="-5" dirty="0">
                <a:solidFill>
                  <a:srgbClr val="0000FF"/>
                </a:solidFill>
                <a:latin typeface="Times New Roman"/>
                <a:ea typeface="Times New Roman"/>
              </a:rPr>
              <a:t>arma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dura</a:t>
            </a:r>
          </a:p>
        </p:txBody>
      </p:sp>
      <p:sp>
        <p:nvSpPr>
          <p:cNvPr id="322" name="TextBox 322"/>
          <p:cNvSpPr txBox="1"/>
          <p:nvPr/>
        </p:nvSpPr>
        <p:spPr>
          <a:xfrm>
            <a:off x="5338590" y="1597337"/>
            <a:ext cx="2007322" cy="853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98526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posee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dos</a:t>
            </a:r>
          </a:p>
          <a:p>
            <a:pPr marL="0">
              <a:lnSpc>
                <a:spcPct val="100000"/>
              </a:lnSpc>
            </a:pP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ea typeface="Times New Roman"/>
              </a:rPr>
              <a:t>armature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</a:p>
        </p:txBody>
      </p:sp>
      <p:sp>
        <p:nvSpPr>
          <p:cNvPr id="323" name="TextBox 323"/>
          <p:cNvSpPr txBox="1"/>
          <p:nvPr/>
        </p:nvSpPr>
        <p:spPr>
          <a:xfrm>
            <a:off x="7590506" y="1597337"/>
            <a:ext cx="1474717" cy="853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217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eleme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ntos</a:t>
            </a:r>
          </a:p>
          <a:p>
            <a:pPr marL="0">
              <a:lnSpc>
                <a:spcPct val="100000"/>
              </a:lnSpc>
            </a:pP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0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</a:p>
        </p:txBody>
      </p:sp>
      <p:sp>
        <p:nvSpPr>
          <p:cNvPr id="324" name="TextBox 324"/>
          <p:cNvSpPr txBox="1"/>
          <p:nvPr/>
        </p:nvSpPr>
        <p:spPr>
          <a:xfrm>
            <a:off x="930402" y="2835567"/>
            <a:ext cx="8225678" cy="424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620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devanado</a:t>
            </a:r>
            <a:r>
              <a:rPr lang="en-US" altLang="zh-CN" sz="2800" i="1" spc="10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i="1" spc="10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excitado</a:t>
            </a:r>
            <a:r>
              <a:rPr lang="en-US" altLang="zh-CN" sz="2800" i="1" spc="10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corriente</a:t>
            </a:r>
          </a:p>
          <a:p>
            <a:pPr marL="0" indent="419101">
              <a:lnSpc>
                <a:spcPct val="100000"/>
              </a:lnSpc>
            </a:pP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continua</a:t>
            </a:r>
            <a:r>
              <a:rPr lang="en-US" altLang="zh-CN" sz="2800" spc="-2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 marL="0" indent="76200">
              <a:lnSpc>
                <a:spcPct val="98750"/>
              </a:lnSpc>
            </a:pP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FF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impulsado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spc="85" dirty="0">
                <a:solidFill>
                  <a:srgbClr val="0000FF"/>
                </a:solidFill>
                <a:latin typeface="Times New Roman"/>
                <a:ea typeface="Times New Roman"/>
              </a:rPr>
              <a:t>driven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</a:p>
          <a:p>
            <a:pPr marL="0" indent="419101">
              <a:lnSpc>
                <a:spcPct val="91250"/>
              </a:lnSpc>
              <a:tabLst>
                <a:tab pos="2149654" algn="l"/>
                <a:tab pos="4627750" algn="l"/>
                <a:tab pos="5290315" algn="l"/>
                <a:tab pos="6643912" algn="l"/>
              </a:tabLst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promotor	(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prime-mover</a:t>
            </a:r>
            <a:r>
              <a:rPr lang="en-US" altLang="zh-CN" sz="2800" spc="-15" dirty="0">
                <a:solidFill>
                  <a:srgbClr val="0000FF"/>
                </a:solidFill>
                <a:latin typeface="Times New Roman"/>
                <a:ea typeface="Times New Roman"/>
              </a:rPr>
              <a:t>)	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	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campo	magnético</a:t>
            </a:r>
          </a:p>
          <a:p>
            <a:pPr marL="419101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rotatorio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devanado</a:t>
            </a:r>
            <a:r>
              <a:rPr lang="en-US" altLang="zh-CN" sz="2800" spc="17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17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induce</a:t>
            </a:r>
            <a:r>
              <a:rPr lang="en-US" altLang="zh-CN" sz="2800" i="1" spc="17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voltajes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alternos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devanados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trifásicos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-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estator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 marL="419101" indent="-342900" hangingPunct="0">
              <a:lnSpc>
                <a:spcPct val="92500"/>
              </a:lnSpc>
            </a:pP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cantidades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eléctricas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estator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entonces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sincronizado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velocidad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mecánica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ea typeface="Times New Roman"/>
              </a:rPr>
              <a:t>rotor: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ea typeface="Times New Roman"/>
              </a:rPr>
              <a:t>aquí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FF"/>
                </a:solidFill>
                <a:latin typeface="Times New Roman"/>
                <a:ea typeface="Times New Roman"/>
              </a:rPr>
              <a:t>designación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ea typeface="Times New Roman"/>
              </a:rPr>
              <a:t>“</a:t>
            </a:r>
            <a:r>
              <a:rPr lang="en-US" altLang="zh-CN" sz="2800" i="1" spc="114" dirty="0">
                <a:solidFill>
                  <a:srgbClr val="0000FF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FF"/>
                </a:solidFill>
                <a:latin typeface="Times New Roman"/>
                <a:ea typeface="Times New Roman"/>
              </a:rPr>
              <a:t>sincrónica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”.</a:t>
            </a:r>
          </a:p>
          <a:p>
            <a:pPr marL="0">
              <a:lnSpc>
                <a:spcPct val="94583"/>
              </a:lnSpc>
              <a:tabLst>
                <a:tab pos="5221985" algn="l"/>
              </a:tabLst>
            </a:pPr>
            <a:r>
              <a:rPr lang="en-US" altLang="zh-CN" sz="1000" spc="69" dirty="0">
                <a:solidFill>
                  <a:srgbClr val="0000FF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0000FF"/>
                </a:solidFill>
                <a:latin typeface="Times New Roman"/>
                <a:ea typeface="Times New Roman"/>
              </a:rPr>
              <a:t>II	</a:t>
            </a:r>
            <a:endParaRPr lang="en-US" altLang="zh-CN" sz="1000" spc="50" dirty="0">
              <a:solidFill>
                <a:srgbClr val="0000FF"/>
              </a:solidFill>
              <a:latin typeface="Times New Roman"/>
              <a:ea typeface="Times New Roman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2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Freeform 32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Freeform 32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Freeform 33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TextBox 331"/>
          <p:cNvSpPr txBox="1"/>
          <p:nvPr/>
        </p:nvSpPr>
        <p:spPr>
          <a:xfrm>
            <a:off x="204952" y="778380"/>
            <a:ext cx="9664261" cy="57570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9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</a:t>
            </a:r>
            <a:r>
              <a:rPr lang="en-US" altLang="zh-CN" sz="3600" spc="229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3600" spc="154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95" dirty="0">
                <a:solidFill>
                  <a:srgbClr val="0000FF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3600" spc="1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0" dirty="0">
                <a:solidFill>
                  <a:srgbClr val="0000FF"/>
                </a:solidFill>
                <a:latin typeface="Times New Roman"/>
                <a:ea typeface="Times New Roman"/>
              </a:rPr>
              <a:t>Sincrónica</a:t>
            </a:r>
          </a:p>
          <a:p>
            <a:pPr>
              <a:lnSpc>
                <a:spcPts val="197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máquinas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sincrónicas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están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interconectadas,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voltajes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corrientes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ea typeface="Times New Roman"/>
              </a:rPr>
              <a:t>estator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FF"/>
                </a:solidFill>
                <a:latin typeface="Times New Roman"/>
                <a:ea typeface="Times New Roman"/>
              </a:rPr>
              <a:t>todas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ea typeface="Times New Roman"/>
              </a:rPr>
              <a:t>deben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4" dirty="0">
                <a:solidFill>
                  <a:srgbClr val="0000FF"/>
                </a:solidFill>
                <a:latin typeface="Times New Roman"/>
                <a:ea typeface="Times New Roman"/>
              </a:rPr>
              <a:t>poseer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4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25" dirty="0">
                <a:solidFill>
                  <a:srgbClr val="0000FF"/>
                </a:solidFill>
                <a:latin typeface="Times New Roman"/>
                <a:ea typeface="Times New Roman"/>
              </a:rPr>
              <a:t>misma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ea typeface="Times New Roman"/>
              </a:rPr>
              <a:t>velocidad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ea typeface="Times New Roman"/>
              </a:rPr>
              <a:t>cada</a:t>
            </a:r>
            <a:r>
              <a:rPr lang="en-US" altLang="zh-CN" sz="280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sincronizada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i="1" spc="-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 marL="0">
              <a:lnSpc>
                <a:spcPct val="975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Entonces,</a:t>
            </a:r>
            <a:r>
              <a:rPr lang="en-US" altLang="zh-CN" sz="2800" spc="16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i="1" spc="15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rotores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todas</a:t>
            </a:r>
            <a:r>
              <a:rPr lang="en-US" altLang="zh-CN" sz="2800" i="1" spc="15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spc="16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maquinas</a:t>
            </a:r>
          </a:p>
          <a:p>
            <a:pPr marL="0" indent="342901">
              <a:lnSpc>
                <a:spcPct val="100000"/>
              </a:lnSpc>
            </a:pP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interconectadas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deben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estar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-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 marL="342901" indent="-342900" hangingPunct="0">
              <a:lnSpc>
                <a:spcPct val="94583"/>
              </a:lnSpc>
            </a:pPr>
            <a:r>
              <a:rPr lang="en-US" altLang="zh-CN" sz="2800" spc="25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arreglo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físico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(distribución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ea typeface="Times New Roman"/>
              </a:rPr>
              <a:t>espacial)</a:t>
            </a:r>
            <a:r>
              <a:rPr lang="en-US" altLang="zh-CN" sz="2800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ea typeface="Times New Roman"/>
              </a:rPr>
              <a:t>devanado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5" dirty="0">
                <a:solidFill>
                  <a:srgbClr val="0000FF"/>
                </a:solidFill>
                <a:latin typeface="Times New Roman"/>
                <a:ea typeface="Times New Roman"/>
              </a:rPr>
              <a:t>armadura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5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ea typeface="Times New Roman"/>
              </a:rPr>
              <a:t>estator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ea typeface="Times New Roman"/>
              </a:rPr>
              <a:t>tal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5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ea typeface="Times New Roman"/>
              </a:rPr>
              <a:t>corrientes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alternantes,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variantes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tiempo,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fluyendo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devanado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trifásico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produce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3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magnético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ea typeface="Times New Roman"/>
              </a:rPr>
              <a:t>rotativo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que,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bajo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ea typeface="Times New Roman"/>
              </a:rPr>
              <a:t>operación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ea typeface="Times New Roman"/>
              </a:rPr>
              <a:t>permanente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gira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misma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velocidad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-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rotor</a:t>
            </a:r>
          </a:p>
        </p:txBody>
      </p:sp>
      <p:sp>
        <p:nvSpPr>
          <p:cNvPr id="332" name="TextBox 33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Freeform 33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Freeform 33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Freeform 33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TextBox 339"/>
          <p:cNvSpPr txBox="1"/>
          <p:nvPr/>
        </p:nvSpPr>
        <p:spPr>
          <a:xfrm>
            <a:off x="1006602" y="778380"/>
            <a:ext cx="8151824" cy="36858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9" dirty="0">
                <a:solidFill>
                  <a:srgbClr val="0000FF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3600" spc="15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95" dirty="0">
                <a:solidFill>
                  <a:srgbClr val="0000FF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3600" spc="1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0" dirty="0">
                <a:solidFill>
                  <a:srgbClr val="0000FF"/>
                </a:solidFill>
                <a:latin typeface="Times New Roman"/>
                <a:ea typeface="Times New Roman"/>
              </a:rPr>
              <a:t>Sincrónica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1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estator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reacciona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uno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ea typeface="Times New Roman"/>
              </a:rPr>
              <a:t>otro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electromagnético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resulta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tendencia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campos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alinearse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-1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ellos.</a:t>
            </a:r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generador,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electromagnético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opuesto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rotación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rotor,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modo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electromecánico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FF"/>
                </a:solidFill>
                <a:latin typeface="Times New Roman"/>
                <a:ea typeface="Times New Roman"/>
              </a:rPr>
              <a:t>debe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aplicado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ea typeface="Times New Roman"/>
              </a:rPr>
              <a:t>promotor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-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rotación.</a:t>
            </a:r>
          </a:p>
        </p:txBody>
      </p:sp>
      <p:sp>
        <p:nvSpPr>
          <p:cNvPr id="340" name="TextBox 340"/>
          <p:cNvSpPr txBox="1"/>
          <p:nvPr/>
        </p:nvSpPr>
        <p:spPr>
          <a:xfrm>
            <a:off x="1006602" y="4479175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341" name="TextBox 341"/>
          <p:cNvSpPr txBox="1"/>
          <p:nvPr/>
        </p:nvSpPr>
        <p:spPr>
          <a:xfrm>
            <a:off x="1349503" y="4463164"/>
            <a:ext cx="7805480" cy="12268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9105" hangingPunct="0">
              <a:lnSpc>
                <a:spcPct val="95416"/>
              </a:lnSpc>
            </a:pP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94" dirty="0">
                <a:solidFill>
                  <a:srgbClr val="0000FF"/>
                </a:solidFill>
                <a:latin typeface="Times New Roman"/>
                <a:ea typeface="Times New Roman"/>
              </a:rPr>
              <a:t>eléctrico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(o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potencia)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1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94" dirty="0">
                <a:solidFill>
                  <a:srgbClr val="0000FF"/>
                </a:solidFill>
                <a:latin typeface="Times New Roman"/>
                <a:ea typeface="Times New Roman"/>
              </a:rPr>
              <a:t>salida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cambiado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solo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i="1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cambio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mecánico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entrada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-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promotor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342" name="TextBox 34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4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Freeform 34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" name="Freeform 34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" name="Freeform 34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TextBox 349"/>
          <p:cNvSpPr txBox="1"/>
          <p:nvPr/>
        </p:nvSpPr>
        <p:spPr>
          <a:xfrm>
            <a:off x="110359" y="778380"/>
            <a:ext cx="9045859" cy="5679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9" dirty="0">
                <a:solidFill>
                  <a:srgbClr val="0000FF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3600" spc="15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95" dirty="0">
                <a:solidFill>
                  <a:srgbClr val="0000FF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3600" spc="1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0" dirty="0">
                <a:solidFill>
                  <a:srgbClr val="0000FF"/>
                </a:solidFill>
                <a:latin typeface="Times New Roman"/>
                <a:ea typeface="Times New Roman"/>
              </a:rPr>
              <a:t>Sincrónica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0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7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efecto</a:t>
            </a:r>
            <a:r>
              <a:rPr lang="en-US" altLang="zh-CN" sz="2800" i="1" spc="17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incrementar</a:t>
            </a:r>
            <a:r>
              <a:rPr lang="en-US" altLang="zh-CN" sz="2800" i="1" spc="17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i="1" spc="185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mecánico</a:t>
            </a:r>
            <a:r>
              <a:rPr lang="en-US" altLang="zh-CN" sz="2800" i="1" spc="179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FF"/>
                </a:solidFill>
                <a:latin typeface="Times New Roman"/>
                <a:ea typeface="Times New Roman"/>
              </a:rPr>
              <a:t>entrada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5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9" dirty="0">
                <a:solidFill>
                  <a:srgbClr val="0000FF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9" dirty="0">
                <a:solidFill>
                  <a:srgbClr val="0000FF"/>
                </a:solidFill>
                <a:latin typeface="Times New Roman"/>
                <a:ea typeface="Times New Roman"/>
              </a:rPr>
              <a:t>avanzar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0" dirty="0">
                <a:solidFill>
                  <a:srgbClr val="0000FF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0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94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94" dirty="0">
                <a:solidFill>
                  <a:srgbClr val="0000FF"/>
                </a:solidFill>
                <a:latin typeface="Times New Roman"/>
                <a:ea typeface="Times New Roman"/>
              </a:rPr>
              <a:t>nueva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posición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relativa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FF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ea typeface="Times New Roman"/>
              </a:rPr>
              <a:t>magnético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FF"/>
                </a:solidFill>
                <a:latin typeface="Times New Roman"/>
                <a:ea typeface="Times New Roman"/>
              </a:rPr>
              <a:t>resolverte</a:t>
            </a:r>
            <a:r>
              <a:rPr lang="en-US" altLang="zh-CN" sz="280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-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estator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  <a:p>
            <a:pPr marL="342900" indent="-342900" hangingPunct="0">
              <a:lnSpc>
                <a:spcPct val="93333"/>
              </a:lnSpc>
              <a:tabLst>
                <a:tab pos="1434269" algn="l"/>
                <a:tab pos="3551351" algn="l"/>
                <a:tab pos="4307007" algn="l"/>
                <a:tab pos="6127877" algn="l"/>
                <a:tab pos="6883533" algn="l"/>
              </a:tabLst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modo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inverso,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reducción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mecánico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entrada,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retardará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posición</a:t>
            </a:r>
            <a:r>
              <a:rPr lang="en-US" altLang="zh-CN" sz="2800" spc="18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9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rotor.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Bajo</a:t>
            </a:r>
            <a:r>
              <a:rPr lang="en-US" altLang="zh-CN" sz="2800" spc="-5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en-US" altLang="zh-CN" sz="2800" spc="-5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condiciones</a:t>
            </a:r>
            <a:r>
              <a:rPr lang="en-US" altLang="zh-CN" sz="2800" spc="-5" dirty="0" smtClean="0">
                <a:solidFill>
                  <a:srgbClr val="0000FF"/>
                </a:solidFill>
                <a:latin typeface="Times New Roman"/>
                <a:ea typeface="Times New Roman"/>
              </a:rPr>
              <a:t> de </a:t>
            </a:r>
            <a:r>
              <a:rPr lang="en-US" altLang="zh-CN" sz="2800" spc="-5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operación</a:t>
            </a:r>
            <a:r>
              <a:rPr lang="en-US" altLang="zh-CN" sz="2800" spc="-5" dirty="0">
                <a:solidFill>
                  <a:srgbClr val="0000FF"/>
                </a:solidFill>
                <a:latin typeface="Times New Roman"/>
                <a:ea typeface="Times New Roman"/>
              </a:rPr>
              <a:t>	</a:t>
            </a:r>
            <a:r>
              <a:rPr lang="en-US" altLang="zh-CN" sz="2800" spc="-5" dirty="0" smtClean="0">
                <a:solidFill>
                  <a:srgbClr val="0000FF"/>
                </a:solidFill>
                <a:latin typeface="Times New Roman"/>
                <a:ea typeface="Times New Roman"/>
              </a:rPr>
              <a:t>de </a:t>
            </a:r>
            <a:r>
              <a:rPr lang="en-US" altLang="zh-CN" sz="2800" spc="-10" dirty="0" smtClean="0">
                <a:solidFill>
                  <a:srgbClr val="0000FF"/>
                </a:solidFill>
                <a:latin typeface="Times New Roman"/>
                <a:ea typeface="Times New Roman"/>
              </a:rPr>
              <a:t>regimen </a:t>
            </a:r>
            <a:r>
              <a:rPr lang="en-US" altLang="zh-CN" sz="2800" spc="75" dirty="0" err="1" smtClean="0">
                <a:solidFill>
                  <a:srgbClr val="0000FF"/>
                </a:solidFill>
                <a:latin typeface="Times New Roman"/>
                <a:ea typeface="Times New Roman"/>
              </a:rPr>
              <a:t>permanente</a:t>
            </a:r>
            <a:r>
              <a:rPr lang="en-US" altLang="zh-CN" sz="2800" spc="44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FF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giratorio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estator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poseen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misma</a:t>
            </a:r>
            <a:r>
              <a:rPr lang="en-US" altLang="zh-CN" sz="2800" spc="-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velocidad.</a:t>
            </a:r>
          </a:p>
          <a:p>
            <a:pPr marL="342901" indent="-342901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Sin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embargo,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existe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separación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angular</a:t>
            </a:r>
            <a:r>
              <a:rPr lang="en-US" altLang="zh-CN" sz="2800" i="1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ellos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dependiendo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eléctrico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(o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potencia)</a:t>
            </a:r>
            <a:r>
              <a:rPr lang="en-US" altLang="zh-CN" sz="2800" i="1" spc="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salida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-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generador</a:t>
            </a:r>
          </a:p>
        </p:txBody>
      </p:sp>
      <p:sp>
        <p:nvSpPr>
          <p:cNvPr id="350" name="TextBox 35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Picture 353"/>
          <p:cNvPicPr>
            <a:picLocks noChangeAspect="1"/>
          </p:cNvPicPr>
          <p:nvPr/>
        </p:nvPicPr>
        <p:blipFill rotWithShape="1">
          <a:blip r:embed="rId4"/>
          <a:srcRect l="10341" t="73185" r="47456" b="17383"/>
          <a:stretch/>
        </p:blipFill>
        <p:spPr>
          <a:xfrm>
            <a:off x="1828800" y="5407572"/>
            <a:ext cx="3389586" cy="488731"/>
          </a:xfrm>
          <a:prstGeom prst="rect">
            <a:avLst/>
          </a:prstGeom>
        </p:spPr>
      </p:pic>
      <p:sp>
        <p:nvSpPr>
          <p:cNvPr id="2" name="Freeform 35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Freeform 35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Freeform 35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Freeform 35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TextBox 357"/>
          <p:cNvSpPr txBox="1"/>
          <p:nvPr/>
        </p:nvSpPr>
        <p:spPr>
          <a:xfrm>
            <a:off x="1006602" y="778380"/>
            <a:ext cx="7920875" cy="30418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189" dirty="0">
                <a:solidFill>
                  <a:srgbClr val="0000FF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36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195" dirty="0">
                <a:solidFill>
                  <a:srgbClr val="0000FF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ts val="1569"/>
              </a:lnSpc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spc="64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FF"/>
                </a:solidFill>
                <a:latin typeface="Times New Roman"/>
                <a:ea typeface="Times New Roman"/>
              </a:rPr>
              <a:t>muy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FF"/>
                </a:solidFill>
                <a:latin typeface="Times New Roman"/>
                <a:ea typeface="Times New Roman"/>
              </a:rPr>
              <a:t>importante</a:t>
            </a:r>
            <a:r>
              <a:rPr lang="en-US" altLang="zh-CN" sz="2800" spc="4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FF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FF"/>
                </a:solidFill>
                <a:latin typeface="Times New Roman"/>
                <a:ea typeface="Times New Roman"/>
              </a:rPr>
              <a:t>posee</a:t>
            </a:r>
            <a:r>
              <a:rPr lang="en-US" altLang="zh-CN" sz="28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conexión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FF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FF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6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FF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4" dirty="0">
                <a:solidFill>
                  <a:srgbClr val="0000FF"/>
                </a:solidFill>
                <a:latin typeface="Times New Roman"/>
                <a:ea typeface="Times New Roman"/>
              </a:rPr>
              <a:t>intercambio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45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4" dirty="0">
                <a:solidFill>
                  <a:srgbClr val="0000FF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29" dirty="0">
                <a:solidFill>
                  <a:srgbClr val="0000FF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posiciones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angulares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rotores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spc="6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ea typeface="Times New Roman"/>
              </a:rPr>
              <a:t>máquinas</a:t>
            </a:r>
            <a:r>
              <a:rPr lang="en-US" altLang="zh-CN" sz="28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FF"/>
                </a:solidFill>
                <a:latin typeface="Times New Roman"/>
                <a:ea typeface="Times New Roman"/>
              </a:rPr>
              <a:t>sincrónicas</a:t>
            </a:r>
            <a:r>
              <a:rPr lang="en-US" altLang="zh-CN" sz="2800" spc="15" dirty="0">
                <a:solidFill>
                  <a:srgbClr val="0000FF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358" name="TextBox 358"/>
          <p:cNvSpPr txBox="1"/>
          <p:nvPr/>
        </p:nvSpPr>
        <p:spPr>
          <a:xfrm>
            <a:off x="1006601" y="3874188"/>
            <a:ext cx="567330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2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altamente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280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FF"/>
                </a:solidFill>
                <a:latin typeface="Times New Roman"/>
                <a:ea typeface="Times New Roman"/>
              </a:rPr>
              <a:t>lineal:</a:t>
            </a:r>
          </a:p>
        </p:txBody>
      </p:sp>
      <p:sp>
        <p:nvSpPr>
          <p:cNvPr id="359" name="TextBox 359"/>
          <p:cNvSpPr txBox="1"/>
          <p:nvPr/>
        </p:nvSpPr>
        <p:spPr>
          <a:xfrm>
            <a:off x="1443989" y="4898708"/>
            <a:ext cx="1268100" cy="9387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300" spc="-5" dirty="0">
                <a:solidFill>
                  <a:srgbClr val="000000"/>
                </a:solidFill>
                <a:latin typeface="Times New Roman"/>
                <a:ea typeface="Times New Roman"/>
              </a:rPr>
              <a:t>Máquina</a:t>
            </a:r>
            <a:r>
              <a:rPr lang="en-US" altLang="zh-CN" sz="23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300" spc="-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  <a:p>
            <a:pPr>
              <a:lnSpc>
                <a:spcPts val="1870"/>
              </a:lnSpc>
            </a:pPr>
            <a:endParaRPr lang="en-US" dirty="0" smtClean="0"/>
          </a:p>
          <a:p>
            <a:pPr marL="0" indent="595122">
              <a:lnSpc>
                <a:spcPct val="100000"/>
              </a:lnSpc>
            </a:pPr>
            <a:r>
              <a:rPr lang="en-US" altLang="zh-CN" sz="2300" spc="-10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360" name="TextBox 360"/>
          <p:cNvSpPr txBox="1"/>
          <p:nvPr/>
        </p:nvSpPr>
        <p:spPr>
          <a:xfrm>
            <a:off x="3206495" y="5113592"/>
            <a:ext cx="673659" cy="350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300" spc="-10" dirty="0">
                <a:solidFill>
                  <a:srgbClr val="000000"/>
                </a:solidFill>
                <a:latin typeface="Times New Roman"/>
                <a:ea typeface="Times New Roman"/>
              </a:rPr>
              <a:t>Líne</a:t>
            </a:r>
            <a:r>
              <a:rPr lang="en-US" altLang="zh-CN" sz="2300" spc="-5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</a:p>
        </p:txBody>
      </p:sp>
      <p:sp>
        <p:nvSpPr>
          <p:cNvPr id="361" name="TextBox 361"/>
          <p:cNvSpPr txBox="1"/>
          <p:nvPr/>
        </p:nvSpPr>
        <p:spPr>
          <a:xfrm>
            <a:off x="4362447" y="4921579"/>
            <a:ext cx="1268041" cy="904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300" spc="-5" dirty="0">
                <a:solidFill>
                  <a:srgbClr val="000000"/>
                </a:solidFill>
                <a:latin typeface="Times New Roman"/>
                <a:ea typeface="Times New Roman"/>
              </a:rPr>
              <a:t>Máquina</a:t>
            </a:r>
            <a:r>
              <a:rPr lang="en-US" altLang="zh-CN" sz="23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30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  <a:p>
            <a:pPr>
              <a:lnSpc>
                <a:spcPts val="1600"/>
              </a:lnSpc>
            </a:pPr>
            <a:endParaRPr lang="en-US" dirty="0" smtClean="0"/>
          </a:p>
          <a:p>
            <a:pPr marL="0" indent="425960">
              <a:lnSpc>
                <a:spcPct val="100000"/>
              </a:lnSpc>
            </a:pPr>
            <a:r>
              <a:rPr lang="en-US" altLang="zh-CN" sz="2300" spc="-1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362" name="TextBox 362"/>
          <p:cNvSpPr txBox="1"/>
          <p:nvPr/>
        </p:nvSpPr>
        <p:spPr>
          <a:xfrm>
            <a:off x="5879584" y="5422963"/>
            <a:ext cx="2551091" cy="350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300" dirty="0">
                <a:solidFill>
                  <a:srgbClr val="000000"/>
                </a:solidFill>
                <a:latin typeface="Times New Roman"/>
                <a:ea typeface="Times New Roman"/>
              </a:rPr>
              <a:t>(a)</a:t>
            </a:r>
            <a:r>
              <a:rPr lang="en-US" altLang="zh-CN" sz="23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300" dirty="0">
                <a:solidFill>
                  <a:srgbClr val="000000"/>
                </a:solidFill>
                <a:latin typeface="Times New Roman"/>
                <a:ea typeface="Times New Roman"/>
              </a:rPr>
              <a:t>Diagrama</a:t>
            </a:r>
            <a:r>
              <a:rPr lang="en-US" altLang="zh-CN" sz="23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300" dirty="0">
                <a:solidFill>
                  <a:srgbClr val="000000"/>
                </a:solidFill>
                <a:latin typeface="Times New Roman"/>
                <a:ea typeface="Times New Roman"/>
              </a:rPr>
              <a:t>Unifilar</a:t>
            </a:r>
          </a:p>
        </p:txBody>
      </p:sp>
      <p:sp>
        <p:nvSpPr>
          <p:cNvPr id="363" name="TextBox 363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364" name="TextBox 364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Freeform 36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Freeform 36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Freeform 36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Freeform 36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0" name="Picture 3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TextBox 370"/>
          <p:cNvSpPr txBox="1"/>
          <p:nvPr/>
        </p:nvSpPr>
        <p:spPr>
          <a:xfrm>
            <a:off x="1006602" y="778380"/>
            <a:ext cx="8062677" cy="1302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189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36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195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consiste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máquinas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conectadas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</a:p>
        </p:txBody>
      </p:sp>
      <p:sp>
        <p:nvSpPr>
          <p:cNvPr id="371" name="TextBox 371"/>
          <p:cNvSpPr txBox="1"/>
          <p:nvPr/>
        </p:nvSpPr>
        <p:spPr>
          <a:xfrm>
            <a:off x="1349502" y="2080450"/>
            <a:ext cx="783314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línea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transmisión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posee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reactancia</a:t>
            </a:r>
          </a:p>
        </p:txBody>
      </p:sp>
      <p:sp>
        <p:nvSpPr>
          <p:cNvPr id="372" name="TextBox 372"/>
          <p:cNvSpPr txBox="1"/>
          <p:nvPr/>
        </p:nvSpPr>
        <p:spPr>
          <a:xfrm>
            <a:off x="1349502" y="2507919"/>
            <a:ext cx="2104569" cy="853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739663" algn="l"/>
              </a:tabLst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inductiva	</a:t>
            </a:r>
            <a:r>
              <a:rPr lang="en-US" altLang="zh-CN" sz="28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zh-CN" sz="19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</a:p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despre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ciable.</a:t>
            </a:r>
          </a:p>
        </p:txBody>
      </p:sp>
      <p:sp>
        <p:nvSpPr>
          <p:cNvPr id="373" name="TextBox 373"/>
          <p:cNvSpPr txBox="1"/>
          <p:nvPr/>
        </p:nvSpPr>
        <p:spPr>
          <a:xfrm>
            <a:off x="3861053" y="2507932"/>
            <a:ext cx="639917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</a:p>
        </p:txBody>
      </p:sp>
      <p:sp>
        <p:nvSpPr>
          <p:cNvPr id="374" name="TextBox 374"/>
          <p:cNvSpPr txBox="1"/>
          <p:nvPr/>
        </p:nvSpPr>
        <p:spPr>
          <a:xfrm>
            <a:off x="4792074" y="2507932"/>
            <a:ext cx="1624422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resisten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cia</a:t>
            </a:r>
          </a:p>
        </p:txBody>
      </p:sp>
      <p:sp>
        <p:nvSpPr>
          <p:cNvPr id="375" name="TextBox 375"/>
          <p:cNvSpPr txBox="1"/>
          <p:nvPr/>
        </p:nvSpPr>
        <p:spPr>
          <a:xfrm>
            <a:off x="6707600" y="2507932"/>
            <a:ext cx="304916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</a:p>
        </p:txBody>
      </p:sp>
      <p:sp>
        <p:nvSpPr>
          <p:cNvPr id="376" name="TextBox 376"/>
          <p:cNvSpPr txBox="1"/>
          <p:nvPr/>
        </p:nvSpPr>
        <p:spPr>
          <a:xfrm>
            <a:off x="7303620" y="2507932"/>
            <a:ext cx="188053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capacita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ncia</a:t>
            </a:r>
          </a:p>
        </p:txBody>
      </p:sp>
      <p:sp>
        <p:nvSpPr>
          <p:cNvPr id="377" name="TextBox 377"/>
          <p:cNvSpPr txBox="1"/>
          <p:nvPr/>
        </p:nvSpPr>
        <p:spPr>
          <a:xfrm>
            <a:off x="2409444" y="4104284"/>
            <a:ext cx="5041127" cy="4824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9166"/>
              </a:lnSpc>
              <a:tabLst>
                <a:tab pos="1998726" algn="l"/>
                <a:tab pos="4312918" algn="l"/>
              </a:tabLst>
            </a:pPr>
            <a:r>
              <a:rPr lang="en-US" altLang="zh-CN" sz="2900" i="1" spc="-94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2900" i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i="1" spc="-110" dirty="0">
                <a:solidFill>
                  <a:srgbClr val="000000"/>
                </a:solidFill>
                <a:latin typeface="Times New Roman"/>
                <a:ea typeface="Times New Roman"/>
              </a:rPr>
              <a:t>G	</a:t>
            </a:r>
            <a:r>
              <a:rPr lang="en-US" altLang="zh-CN" sz="2900" i="1" spc="-75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2900" i="1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i="1" spc="-64" dirty="0">
                <a:solidFill>
                  <a:srgbClr val="000000"/>
                </a:solidFill>
                <a:latin typeface="Times New Roman"/>
                <a:ea typeface="Times New Roman"/>
              </a:rPr>
              <a:t>L	</a:t>
            </a:r>
            <a:r>
              <a:rPr lang="en-US" altLang="zh-CN" sz="2900" i="1" spc="-80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2900" i="1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i="1" spc="-11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378" name="TextBox 378"/>
          <p:cNvSpPr txBox="1"/>
          <p:nvPr/>
        </p:nvSpPr>
        <p:spPr>
          <a:xfrm>
            <a:off x="1178813" y="4623385"/>
            <a:ext cx="7440454" cy="5295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4165"/>
              </a:lnSpc>
              <a:tabLst>
                <a:tab pos="7110221" algn="l"/>
              </a:tabLst>
            </a:pPr>
            <a:r>
              <a:rPr lang="en-US" altLang="zh-CN" sz="2900" spc="5" dirty="0">
                <a:solidFill>
                  <a:srgbClr val="000000"/>
                </a:solidFill>
                <a:latin typeface="Symbol"/>
                <a:ea typeface="Symbol"/>
              </a:rPr>
              <a:t>+	</a:t>
            </a:r>
            <a:r>
              <a:rPr lang="en-US" altLang="zh-CN" sz="2900" spc="-35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379" name="TextBox 379"/>
          <p:cNvSpPr txBox="1"/>
          <p:nvPr/>
        </p:nvSpPr>
        <p:spPr>
          <a:xfrm>
            <a:off x="2020823" y="5263136"/>
            <a:ext cx="544359" cy="4824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9166"/>
              </a:lnSpc>
            </a:pPr>
            <a:r>
              <a:rPr lang="en-US" altLang="zh-CN" sz="290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05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380" name="TextBox 380"/>
          <p:cNvSpPr txBox="1"/>
          <p:nvPr/>
        </p:nvSpPr>
        <p:spPr>
          <a:xfrm>
            <a:off x="3404615" y="5400925"/>
            <a:ext cx="379639" cy="754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9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222504">
              <a:lnSpc>
                <a:spcPct val="100000"/>
              </a:lnSpc>
            </a:pPr>
            <a:r>
              <a:rPr lang="en-US" altLang="zh-CN" sz="2050" i="1" spc="-4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381" name="TextBox 381"/>
          <p:cNvSpPr txBox="1"/>
          <p:nvPr/>
        </p:nvSpPr>
        <p:spPr>
          <a:xfrm>
            <a:off x="3789426" y="5740534"/>
            <a:ext cx="142555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spc="-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382" name="TextBox 382"/>
          <p:cNvSpPr txBox="1"/>
          <p:nvPr/>
        </p:nvSpPr>
        <p:spPr>
          <a:xfrm>
            <a:off x="4651247" y="5283161"/>
            <a:ext cx="250219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9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383" name="TextBox 383"/>
          <p:cNvSpPr txBox="1"/>
          <p:nvPr/>
        </p:nvSpPr>
        <p:spPr>
          <a:xfrm>
            <a:off x="5685282" y="5367065"/>
            <a:ext cx="374829" cy="754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9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217924">
              <a:lnSpc>
                <a:spcPct val="100000"/>
              </a:lnSpc>
            </a:pPr>
            <a:r>
              <a:rPr lang="en-US" altLang="zh-CN" sz="20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384" name="TextBox 384"/>
          <p:cNvSpPr txBox="1"/>
          <p:nvPr/>
        </p:nvSpPr>
        <p:spPr>
          <a:xfrm>
            <a:off x="6094476" y="5706325"/>
            <a:ext cx="142383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spc="-15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385" name="TextBox 385"/>
          <p:cNvSpPr txBox="1"/>
          <p:nvPr/>
        </p:nvSpPr>
        <p:spPr>
          <a:xfrm>
            <a:off x="8671559" y="5249538"/>
            <a:ext cx="353687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900" i="1" spc="-3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</p:txBody>
      </p:sp>
      <p:sp>
        <p:nvSpPr>
          <p:cNvPr id="386" name="TextBox 386"/>
          <p:cNvSpPr txBox="1"/>
          <p:nvPr/>
        </p:nvSpPr>
        <p:spPr>
          <a:xfrm>
            <a:off x="8913876" y="5445411"/>
            <a:ext cx="229037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387" name="TextBox 387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388" name="TextBox 388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Freeform 38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Freeform 39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Freeform 39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Freeform 39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4" name="Picture 3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TextBox 394"/>
          <p:cNvSpPr txBox="1"/>
          <p:nvPr/>
        </p:nvSpPr>
        <p:spPr>
          <a:xfrm>
            <a:off x="1006602" y="778380"/>
            <a:ext cx="8064245" cy="1302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189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36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195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Asúmase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máquina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representa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</a:p>
        </p:txBody>
      </p:sp>
      <p:sp>
        <p:nvSpPr>
          <p:cNvPr id="395" name="TextBox 395"/>
          <p:cNvSpPr txBox="1"/>
          <p:nvPr/>
        </p:nvSpPr>
        <p:spPr>
          <a:xfrm>
            <a:off x="1349502" y="2080450"/>
            <a:ext cx="7835393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2137650" algn="l"/>
                <a:tab pos="3722446" algn="l"/>
                <a:tab pos="4261600" algn="l"/>
                <a:tab pos="4998325" algn="l"/>
                <a:tab pos="6228477" algn="l"/>
              </a:tabLst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alimentando	potencia	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	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un	motor	</a:t>
            </a: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sincrónico</a:t>
            </a:r>
          </a:p>
        </p:txBody>
      </p:sp>
      <p:sp>
        <p:nvSpPr>
          <p:cNvPr id="396" name="TextBox 396"/>
          <p:cNvSpPr txBox="1"/>
          <p:nvPr/>
        </p:nvSpPr>
        <p:spPr>
          <a:xfrm>
            <a:off x="1349502" y="2507922"/>
            <a:ext cx="4428268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representado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máquina</a:t>
            </a:r>
            <a:r>
              <a:rPr lang="en-US" altLang="zh-CN" sz="28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397" name="TextBox 397"/>
          <p:cNvSpPr txBox="1"/>
          <p:nvPr/>
        </p:nvSpPr>
        <p:spPr>
          <a:xfrm>
            <a:off x="2282951" y="3780766"/>
            <a:ext cx="5046848" cy="4843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9583"/>
              </a:lnSpc>
              <a:tabLst>
                <a:tab pos="2001012" algn="l"/>
                <a:tab pos="4317491" algn="l"/>
              </a:tabLst>
            </a:pPr>
            <a:r>
              <a:rPr lang="en-US" altLang="zh-CN" sz="2900" i="1" spc="-89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2900" i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i="1" spc="-114" dirty="0">
                <a:solidFill>
                  <a:srgbClr val="000000"/>
                </a:solidFill>
                <a:latin typeface="Times New Roman"/>
                <a:ea typeface="Times New Roman"/>
              </a:rPr>
              <a:t>G	</a:t>
            </a:r>
            <a:r>
              <a:rPr lang="en-US" altLang="zh-CN" sz="2900" i="1" spc="-69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2900" i="1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i="1" spc="-64" dirty="0">
                <a:solidFill>
                  <a:srgbClr val="000000"/>
                </a:solidFill>
                <a:latin typeface="Times New Roman"/>
                <a:ea typeface="Times New Roman"/>
              </a:rPr>
              <a:t>L	</a:t>
            </a:r>
            <a:r>
              <a:rPr lang="en-US" altLang="zh-CN" sz="2900" i="1" spc="-75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2900" i="1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i="1" spc="-11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398" name="TextBox 398"/>
          <p:cNvSpPr txBox="1"/>
          <p:nvPr/>
        </p:nvSpPr>
        <p:spPr>
          <a:xfrm>
            <a:off x="1052322" y="4301059"/>
            <a:ext cx="7447312" cy="5304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4175"/>
              </a:lnSpc>
              <a:tabLst>
                <a:tab pos="7117080" algn="l"/>
              </a:tabLst>
            </a:pPr>
            <a:r>
              <a:rPr lang="en-US" altLang="zh-CN" sz="2900" spc="5" dirty="0">
                <a:solidFill>
                  <a:srgbClr val="000000"/>
                </a:solidFill>
                <a:latin typeface="Symbol"/>
                <a:ea typeface="Symbol"/>
              </a:rPr>
              <a:t>+	</a:t>
            </a:r>
            <a:r>
              <a:rPr lang="en-US" altLang="zh-CN" sz="2900" spc="-35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399" name="TextBox 399"/>
          <p:cNvSpPr txBox="1"/>
          <p:nvPr/>
        </p:nvSpPr>
        <p:spPr>
          <a:xfrm>
            <a:off x="1894332" y="4941141"/>
            <a:ext cx="545361" cy="4824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9166"/>
              </a:lnSpc>
            </a:pPr>
            <a:r>
              <a:rPr lang="en-US" altLang="zh-CN" sz="290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05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400" name="TextBox 400"/>
          <p:cNvSpPr txBox="1"/>
          <p:nvPr/>
        </p:nvSpPr>
        <p:spPr>
          <a:xfrm>
            <a:off x="3279647" y="5079382"/>
            <a:ext cx="380526" cy="754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9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223267">
              <a:lnSpc>
                <a:spcPct val="100000"/>
              </a:lnSpc>
            </a:pPr>
            <a:r>
              <a:rPr lang="en-US" altLang="zh-CN" sz="2050" i="1" spc="-4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401" name="TextBox 401"/>
          <p:cNvSpPr txBox="1"/>
          <p:nvPr/>
        </p:nvSpPr>
        <p:spPr>
          <a:xfrm>
            <a:off x="3665220" y="5418970"/>
            <a:ext cx="142702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spc="-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402" name="TextBox 402"/>
          <p:cNvSpPr txBox="1"/>
          <p:nvPr/>
        </p:nvSpPr>
        <p:spPr>
          <a:xfrm>
            <a:off x="4527041" y="4961597"/>
            <a:ext cx="250502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9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03" name="TextBox 403"/>
          <p:cNvSpPr txBox="1"/>
          <p:nvPr/>
        </p:nvSpPr>
        <p:spPr>
          <a:xfrm>
            <a:off x="5562600" y="5045501"/>
            <a:ext cx="374986" cy="754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9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217925">
              <a:lnSpc>
                <a:spcPct val="100000"/>
              </a:lnSpc>
            </a:pPr>
            <a:r>
              <a:rPr lang="en-US" altLang="zh-CN" sz="20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404" name="TextBox 404"/>
          <p:cNvSpPr txBox="1"/>
          <p:nvPr/>
        </p:nvSpPr>
        <p:spPr>
          <a:xfrm>
            <a:off x="5971794" y="5384761"/>
            <a:ext cx="142524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spc="-15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405" name="TextBox 405"/>
          <p:cNvSpPr txBox="1"/>
          <p:nvPr/>
        </p:nvSpPr>
        <p:spPr>
          <a:xfrm>
            <a:off x="8551926" y="4927810"/>
            <a:ext cx="353947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900" i="1" spc="-2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</p:txBody>
      </p:sp>
      <p:sp>
        <p:nvSpPr>
          <p:cNvPr id="406" name="TextBox 406"/>
          <p:cNvSpPr txBox="1"/>
          <p:nvPr/>
        </p:nvSpPr>
        <p:spPr>
          <a:xfrm>
            <a:off x="8795004" y="5123733"/>
            <a:ext cx="229282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07" name="TextBox 407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408" name="TextBox 408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Picture 4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410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Freeform 411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Freeform 412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Freeform 413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TextBox 414"/>
          <p:cNvSpPr txBox="1"/>
          <p:nvPr/>
        </p:nvSpPr>
        <p:spPr>
          <a:xfrm>
            <a:off x="1006602" y="807375"/>
            <a:ext cx="8152504" cy="571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70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75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19"/>
              </a:lnSpc>
            </a:pPr>
            <a:endParaRPr lang="en-US" dirty="0" smtClean="0"/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transferida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desde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función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separación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spc="15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rotores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8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máquinas.</a:t>
            </a:r>
          </a:p>
          <a:p>
            <a:pPr marL="0">
              <a:lnSpc>
                <a:spcPct val="100000"/>
              </a:lnSpc>
              <a:tabLst>
                <a:tab pos="1383817" algn="l"/>
                <a:tab pos="3330587" algn="l"/>
                <a:tab pos="4824319" algn="l"/>
                <a:tab pos="5549585" algn="l"/>
                <a:tab pos="6945208" algn="l"/>
                <a:tab pos="7532509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	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separación	angular	es	debido	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	</a:t>
            </a:r>
            <a:r>
              <a:rPr lang="en-US" altLang="zh-CN" sz="2800" spc="-15" dirty="0">
                <a:solidFill>
                  <a:srgbClr val="000000"/>
                </a:solidFill>
                <a:latin typeface="Times New Roman"/>
                <a:ea typeface="Times New Roman"/>
              </a:rPr>
              <a:t>tres</a:t>
            </a:r>
          </a:p>
          <a:p>
            <a:pPr marL="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componentes: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interno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(ángulo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cual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adelanta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giratorio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estator);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diferencia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voltajes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terminales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(ángulo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cual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estator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adelanta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motor);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interno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(ángulo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cual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atrasa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magnético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giratorio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estator).</a:t>
            </a:r>
          </a:p>
        </p:txBody>
      </p:sp>
      <p:sp>
        <p:nvSpPr>
          <p:cNvPr id="415" name="TextBox 41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416" name="TextBox 41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Freeform 41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Freeform 41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Freeform 41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" name="Freeform 42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2" name="Picture 4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TextBox 422"/>
          <p:cNvSpPr txBox="1"/>
          <p:nvPr/>
        </p:nvSpPr>
        <p:spPr>
          <a:xfrm>
            <a:off x="1006602" y="778380"/>
            <a:ext cx="8057978" cy="2232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189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36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195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Diagrama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fasorial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identificando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relaciones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</a:p>
          <a:p>
            <a:pPr marL="3464813" indent="-3121912" hangingPunct="0">
              <a:lnSpc>
                <a:spcPct val="1283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-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generador.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t/>
            </a:r>
            <a:br/>
            <a:r>
              <a:rPr lang="en-US" altLang="zh-CN" sz="195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135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423" name="TextBox 423"/>
          <p:cNvSpPr txBox="1"/>
          <p:nvPr/>
        </p:nvSpPr>
        <p:spPr>
          <a:xfrm>
            <a:off x="3481999" y="4028771"/>
            <a:ext cx="308458" cy="8793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20"/>
              </a:lnSpc>
            </a:pPr>
            <a:r>
              <a:rPr lang="en-US" altLang="zh-CN" sz="1950" spc="60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58836">
              <a:lnSpc>
                <a:spcPct val="100000"/>
              </a:lnSpc>
            </a:pPr>
            <a:r>
              <a:rPr lang="en-US" altLang="zh-CN" sz="1350" i="1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  <a:p>
            <a:pPr>
              <a:lnSpc>
                <a:spcPts val="440"/>
              </a:lnSpc>
            </a:pPr>
            <a:endParaRPr lang="en-US" dirty="0" smtClean="0"/>
          </a:p>
          <a:p>
            <a:pPr marL="0" indent="31990">
              <a:lnSpc>
                <a:spcPts val="1620"/>
              </a:lnSpc>
            </a:pPr>
            <a:r>
              <a:rPr lang="en-US" altLang="zh-CN" sz="1950" spc="60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99221">
              <a:lnSpc>
                <a:spcPct val="100000"/>
              </a:lnSpc>
            </a:pPr>
            <a:r>
              <a:rPr lang="en-US" altLang="zh-CN" sz="13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</a:p>
        </p:txBody>
      </p:sp>
      <p:sp>
        <p:nvSpPr>
          <p:cNvPr id="424" name="TextBox 424"/>
          <p:cNvSpPr txBox="1"/>
          <p:nvPr/>
        </p:nvSpPr>
        <p:spPr>
          <a:xfrm>
            <a:off x="3937253" y="4999144"/>
            <a:ext cx="94995" cy="2971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spc="-45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25" name="TextBox 425"/>
          <p:cNvSpPr txBox="1"/>
          <p:nvPr/>
        </p:nvSpPr>
        <p:spPr>
          <a:xfrm>
            <a:off x="4048505" y="4475918"/>
            <a:ext cx="256875" cy="5029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147830">
              <a:lnSpc>
                <a:spcPct val="100000"/>
              </a:lnSpc>
            </a:pPr>
            <a:r>
              <a:rPr lang="en-US" altLang="zh-CN" sz="1350" i="1" spc="-3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426" name="TextBox 426"/>
          <p:cNvSpPr txBox="1"/>
          <p:nvPr/>
        </p:nvSpPr>
        <p:spPr>
          <a:xfrm>
            <a:off x="4324350" y="3295412"/>
            <a:ext cx="383739" cy="16147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8955">
              <a:lnSpc>
                <a:spcPct val="100000"/>
              </a:lnSpc>
            </a:pPr>
            <a:r>
              <a:rPr lang="en-US" altLang="zh-CN" sz="19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175259">
              <a:lnSpc>
                <a:spcPct val="100000"/>
              </a:lnSpc>
            </a:pPr>
            <a:r>
              <a:rPr lang="en-US" altLang="zh-CN" sz="135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350" spc="4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3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350" spc="-5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427" name="TextBox 427"/>
          <p:cNvSpPr txBox="1"/>
          <p:nvPr/>
        </p:nvSpPr>
        <p:spPr>
          <a:xfrm>
            <a:off x="4721347" y="4252413"/>
            <a:ext cx="365797" cy="3219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8333"/>
              </a:lnSpc>
            </a:pPr>
            <a:r>
              <a:rPr lang="en-US" altLang="zh-CN" sz="19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950" i="1" spc="-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3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</a:p>
        </p:txBody>
      </p:sp>
      <p:sp>
        <p:nvSpPr>
          <p:cNvPr id="428" name="TextBox 428"/>
          <p:cNvSpPr txBox="1"/>
          <p:nvPr/>
        </p:nvSpPr>
        <p:spPr>
          <a:xfrm>
            <a:off x="5099303" y="3173588"/>
            <a:ext cx="430038" cy="13660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44188">
              <a:lnSpc>
                <a:spcPct val="108749"/>
              </a:lnSpc>
            </a:pPr>
            <a:r>
              <a:rPr lang="en-US" altLang="zh-CN" sz="19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950" i="1" spc="-2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3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7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29" name="TextBox 429"/>
          <p:cNvSpPr txBox="1"/>
          <p:nvPr/>
        </p:nvSpPr>
        <p:spPr>
          <a:xfrm>
            <a:off x="5545073" y="3163988"/>
            <a:ext cx="247554" cy="19180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75"/>
              </a:lnSpc>
            </a:pPr>
            <a:endParaRPr lang="en-US" dirty="0" smtClean="0"/>
          </a:p>
          <a:p>
            <a:pPr marL="0">
              <a:lnSpc>
                <a:spcPts val="2385"/>
              </a:lnSpc>
            </a:pPr>
            <a:r>
              <a:rPr lang="en-US" altLang="zh-CN" sz="1950" spc="56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430" name="TextBox 430"/>
          <p:cNvSpPr txBox="1"/>
          <p:nvPr/>
        </p:nvSpPr>
        <p:spPr>
          <a:xfrm>
            <a:off x="5794247" y="4779003"/>
            <a:ext cx="148546" cy="3030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385"/>
              </a:lnSpc>
            </a:pPr>
            <a:r>
              <a:rPr lang="en-US" altLang="zh-CN" sz="1950" spc="-45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431" name="TextBox 431"/>
          <p:cNvSpPr txBox="1"/>
          <p:nvPr/>
        </p:nvSpPr>
        <p:spPr>
          <a:xfrm>
            <a:off x="5959288" y="4779003"/>
            <a:ext cx="296599" cy="4108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14"/>
              </a:lnSpc>
            </a:pPr>
            <a:r>
              <a:rPr lang="en-US" altLang="zh-CN" sz="1950" spc="594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58809">
              <a:lnSpc>
                <a:spcPct val="100000"/>
              </a:lnSpc>
            </a:pPr>
            <a:r>
              <a:rPr lang="en-US" altLang="zh-CN" sz="1350" i="1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432" name="TextBox 432"/>
          <p:cNvSpPr txBox="1"/>
          <p:nvPr/>
        </p:nvSpPr>
        <p:spPr>
          <a:xfrm>
            <a:off x="6324600" y="4779003"/>
            <a:ext cx="148546" cy="3030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385"/>
              </a:lnSpc>
            </a:pPr>
            <a:r>
              <a:rPr lang="en-US" altLang="zh-CN" sz="1950" spc="-45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433" name="TextBox 433"/>
          <p:cNvSpPr txBox="1"/>
          <p:nvPr/>
        </p:nvSpPr>
        <p:spPr>
          <a:xfrm>
            <a:off x="6481258" y="4779003"/>
            <a:ext cx="278505" cy="4108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14"/>
              </a:lnSpc>
            </a:pPr>
            <a:r>
              <a:rPr lang="en-US" altLang="zh-CN" sz="1950" spc="594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69477">
              <a:lnSpc>
                <a:spcPct val="100000"/>
              </a:lnSpc>
            </a:pPr>
            <a:r>
              <a:rPr lang="en-US" altLang="zh-CN" sz="13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</a:p>
        </p:txBody>
      </p:sp>
      <p:sp>
        <p:nvSpPr>
          <p:cNvPr id="434" name="TextBox 434"/>
          <p:cNvSpPr txBox="1"/>
          <p:nvPr/>
        </p:nvSpPr>
        <p:spPr>
          <a:xfrm>
            <a:off x="6825233" y="4779003"/>
            <a:ext cx="148546" cy="3030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385"/>
              </a:lnSpc>
            </a:pPr>
            <a:r>
              <a:rPr lang="en-US" altLang="zh-CN" sz="1950" spc="-45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435" name="TextBox 435"/>
          <p:cNvSpPr txBox="1"/>
          <p:nvPr/>
        </p:nvSpPr>
        <p:spPr>
          <a:xfrm>
            <a:off x="6981892" y="4779003"/>
            <a:ext cx="324212" cy="4108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14"/>
              </a:lnSpc>
            </a:pPr>
            <a:r>
              <a:rPr lang="en-US" altLang="zh-CN" sz="1950" spc="594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67191">
              <a:lnSpc>
                <a:spcPct val="100000"/>
              </a:lnSpc>
            </a:pPr>
            <a:r>
              <a:rPr lang="en-US" altLang="zh-CN" sz="1350" i="1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36" name="TextBox 436"/>
          <p:cNvSpPr txBox="1"/>
          <p:nvPr/>
        </p:nvSpPr>
        <p:spPr>
          <a:xfrm>
            <a:off x="3456817" y="5387912"/>
            <a:ext cx="324004" cy="411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20"/>
              </a:lnSpc>
            </a:pPr>
            <a:r>
              <a:rPr lang="en-US" altLang="zh-CN" sz="1950" spc="60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66492">
              <a:lnSpc>
                <a:spcPct val="100000"/>
              </a:lnSpc>
            </a:pPr>
            <a:r>
              <a:rPr lang="en-US" altLang="zh-CN" sz="135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37" name="TextBox 437"/>
          <p:cNvSpPr txBox="1"/>
          <p:nvPr/>
        </p:nvSpPr>
        <p:spPr>
          <a:xfrm>
            <a:off x="4385320" y="5434438"/>
            <a:ext cx="503776" cy="3231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8749"/>
              </a:lnSpc>
            </a:pPr>
            <a:r>
              <a:rPr lang="en-US" altLang="zh-CN" sz="19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950" i="1" spc="-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3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38" name="TextBox 438"/>
          <p:cNvSpPr txBox="1"/>
          <p:nvPr/>
        </p:nvSpPr>
        <p:spPr>
          <a:xfrm>
            <a:off x="4783073" y="5424840"/>
            <a:ext cx="209575" cy="2971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39" name="TextBox 439"/>
          <p:cNvSpPr txBox="1"/>
          <p:nvPr/>
        </p:nvSpPr>
        <p:spPr>
          <a:xfrm>
            <a:off x="3837432" y="6423650"/>
            <a:ext cx="430127" cy="3231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8749"/>
              </a:lnSpc>
            </a:pPr>
            <a:r>
              <a:rPr lang="en-US" altLang="zh-CN" sz="1950" i="1" spc="3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1350" i="1" spc="3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40" name="TextBox 44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441" name="TextBox 44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Picture 4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44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Freeform 44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5" name="Freeform 44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Freeform 44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TextBox 447"/>
          <p:cNvSpPr txBox="1"/>
          <p:nvPr/>
        </p:nvSpPr>
        <p:spPr>
          <a:xfrm>
            <a:off x="1006602" y="778380"/>
            <a:ext cx="8059098" cy="18499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189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36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195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3200" spc="7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5" dirty="0">
                <a:solidFill>
                  <a:srgbClr val="000000"/>
                </a:solidFill>
                <a:latin typeface="Times New Roman"/>
                <a:ea typeface="Times New Roman"/>
              </a:rPr>
              <a:t>transferida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ea typeface="Times New Roman"/>
              </a:rPr>
              <a:t>desde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94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5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</a:p>
          <a:p>
            <a:pPr marL="0" indent="342909">
              <a:lnSpc>
                <a:spcPct val="100000"/>
              </a:lnSpc>
            </a:pP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motor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viene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dado</a:t>
            </a:r>
            <a:r>
              <a:rPr lang="en-US" altLang="zh-CN" sz="32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por:</a:t>
            </a:r>
          </a:p>
        </p:txBody>
      </p:sp>
      <p:sp>
        <p:nvSpPr>
          <p:cNvPr id="448" name="TextBox 448"/>
          <p:cNvSpPr txBox="1"/>
          <p:nvPr/>
        </p:nvSpPr>
        <p:spPr>
          <a:xfrm>
            <a:off x="3169120" y="3138201"/>
            <a:ext cx="361864" cy="685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45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</p:txBody>
      </p:sp>
      <p:sp>
        <p:nvSpPr>
          <p:cNvPr id="449" name="TextBox 449"/>
          <p:cNvSpPr txBox="1"/>
          <p:nvPr/>
        </p:nvSpPr>
        <p:spPr>
          <a:xfrm>
            <a:off x="3669791" y="3102842"/>
            <a:ext cx="326355" cy="700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5509"/>
              </a:lnSpc>
            </a:pPr>
            <a:r>
              <a:rPr lang="en-US" altLang="zh-CN" sz="4500" spc="-1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450" name="TextBox 450"/>
          <p:cNvSpPr txBox="1"/>
          <p:nvPr/>
        </p:nvSpPr>
        <p:spPr>
          <a:xfrm>
            <a:off x="4191704" y="2628348"/>
            <a:ext cx="1290189" cy="1832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77916"/>
              </a:lnSpc>
            </a:pPr>
            <a:r>
              <a:rPr lang="en-US" altLang="zh-CN" sz="45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450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45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342956">
              <a:lnSpc>
                <a:spcPct val="100000"/>
              </a:lnSpc>
              <a:tabLst>
                <a:tab pos="999805" algn="l"/>
              </a:tabLst>
            </a:pPr>
            <a:r>
              <a:rPr lang="en-US" altLang="zh-CN" sz="260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G	</a:t>
            </a:r>
            <a:r>
              <a:rPr lang="en-US" altLang="zh-CN" sz="26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  <a:p>
            <a:pPr marL="0" indent="368846">
              <a:lnSpc>
                <a:spcPct val="73750"/>
              </a:lnSpc>
            </a:pPr>
            <a:r>
              <a:rPr lang="en-US" altLang="zh-CN" sz="45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  <a:p>
            <a:pPr marL="0" indent="764342">
              <a:lnSpc>
                <a:spcPct val="100000"/>
              </a:lnSpc>
            </a:pPr>
            <a:r>
              <a:rPr lang="en-US" altLang="zh-CN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451" name="TextBox 451"/>
          <p:cNvSpPr txBox="1"/>
          <p:nvPr/>
        </p:nvSpPr>
        <p:spPr>
          <a:xfrm>
            <a:off x="5702808" y="3102842"/>
            <a:ext cx="1255898" cy="7000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2083"/>
              </a:lnSpc>
            </a:pPr>
            <a:r>
              <a:rPr lang="en-US" altLang="zh-CN" sz="4500" i="1" spc="245" dirty="0">
                <a:solidFill>
                  <a:srgbClr val="000000"/>
                </a:solidFill>
                <a:latin typeface="Times New Roman"/>
                <a:ea typeface="Times New Roman"/>
              </a:rPr>
              <a:t>sen</a:t>
            </a:r>
            <a:r>
              <a:rPr lang="en-US" altLang="zh-CN" sz="4500" spc="34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452" name="TextBox 452"/>
          <p:cNvSpPr txBox="1"/>
          <p:nvPr/>
        </p:nvSpPr>
        <p:spPr>
          <a:xfrm>
            <a:off x="1310642" y="4476941"/>
            <a:ext cx="1234351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-5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onde:</a:t>
            </a:r>
          </a:p>
        </p:txBody>
      </p:sp>
      <p:sp>
        <p:nvSpPr>
          <p:cNvPr id="453" name="TextBox 453"/>
          <p:cNvSpPr txBox="1"/>
          <p:nvPr/>
        </p:nvSpPr>
        <p:spPr>
          <a:xfrm>
            <a:off x="3232373" y="5234844"/>
            <a:ext cx="4058367" cy="677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</a:pPr>
            <a:r>
              <a:rPr lang="en-US" altLang="zh-CN" sz="3850" i="1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zh-CN" sz="2250" i="1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225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85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  <a:r>
              <a:rPr lang="en-US" altLang="zh-CN" sz="385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3850" i="1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zh-CN" sz="385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250" i="1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  <a:r>
              <a:rPr lang="en-US" altLang="zh-CN" sz="225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85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  <a:r>
              <a:rPr lang="en-US" altLang="zh-CN" sz="385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3850" i="1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zh-CN" sz="385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250" i="1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zh-CN" sz="225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85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  <a:r>
              <a:rPr lang="en-US" altLang="zh-CN" sz="385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3850" i="1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zh-CN" sz="385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250" i="1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54" name="TextBox 45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455" name="TextBox 45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Freeform 456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Freeform 457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Freeform 458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Freeform 459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1" name="Picture 4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" y="1615440"/>
            <a:ext cx="8244840" cy="5181600"/>
          </a:xfrm>
          <a:prstGeom prst="rect">
            <a:avLst/>
          </a:prstGeom>
        </p:spPr>
      </p:pic>
      <p:sp>
        <p:nvSpPr>
          <p:cNvPr id="2" name="TextBox 461"/>
          <p:cNvSpPr txBox="1"/>
          <p:nvPr/>
        </p:nvSpPr>
        <p:spPr>
          <a:xfrm>
            <a:off x="1006602" y="807375"/>
            <a:ext cx="5493487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70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75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</p:txBody>
      </p:sp>
      <p:sp>
        <p:nvSpPr>
          <p:cNvPr id="462" name="TextBox 462"/>
          <p:cNvSpPr txBox="1"/>
          <p:nvPr/>
        </p:nvSpPr>
        <p:spPr>
          <a:xfrm>
            <a:off x="1659635" y="2292255"/>
            <a:ext cx="3444511" cy="325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9583"/>
              </a:lnSpc>
              <a:tabLst>
                <a:tab pos="1349502" algn="l"/>
                <a:tab pos="2911602" algn="l"/>
              </a:tabLst>
            </a:pPr>
            <a:r>
              <a:rPr lang="en-US" altLang="zh-CN" sz="1950" i="1" spc="-60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950" i="1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i="1" spc="-85" dirty="0">
                <a:solidFill>
                  <a:srgbClr val="000000"/>
                </a:solidFill>
                <a:latin typeface="Times New Roman"/>
                <a:ea typeface="Times New Roman"/>
              </a:rPr>
              <a:t>G	</a:t>
            </a:r>
            <a:r>
              <a:rPr lang="en-US" altLang="zh-CN" sz="1950" i="1" spc="-44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950" i="1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i="1" spc="-50" dirty="0">
                <a:solidFill>
                  <a:srgbClr val="000000"/>
                </a:solidFill>
                <a:latin typeface="Times New Roman"/>
                <a:ea typeface="Times New Roman"/>
              </a:rPr>
              <a:t>L	</a:t>
            </a:r>
            <a:r>
              <a:rPr lang="en-US" altLang="zh-CN" sz="1950" i="1" spc="-55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950" i="1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i="1" spc="-8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63" name="TextBox 463"/>
          <p:cNvSpPr txBox="1"/>
          <p:nvPr/>
        </p:nvSpPr>
        <p:spPr>
          <a:xfrm>
            <a:off x="829055" y="2643584"/>
            <a:ext cx="5063236" cy="357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814"/>
              </a:lnSpc>
              <a:tabLst>
                <a:tab pos="4799076" algn="l"/>
              </a:tabLst>
            </a:pPr>
            <a:r>
              <a:rPr lang="en-US" altLang="zh-CN" sz="1950" spc="5" dirty="0">
                <a:solidFill>
                  <a:srgbClr val="000000"/>
                </a:solidFill>
                <a:latin typeface="Symbol"/>
                <a:ea typeface="Symbol"/>
              </a:rPr>
              <a:t>+	</a:t>
            </a:r>
            <a:r>
              <a:rPr lang="en-US" altLang="zh-CN" sz="1950" spc="-35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464" name="TextBox 464"/>
          <p:cNvSpPr txBox="1"/>
          <p:nvPr/>
        </p:nvSpPr>
        <p:spPr>
          <a:xfrm>
            <a:off x="1397508" y="3076482"/>
            <a:ext cx="409035" cy="325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9583"/>
              </a:lnSpc>
            </a:pPr>
            <a:r>
              <a:rPr lang="en-US" altLang="zh-CN" sz="19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14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465" name="TextBox 465"/>
          <p:cNvSpPr txBox="1"/>
          <p:nvPr/>
        </p:nvSpPr>
        <p:spPr>
          <a:xfrm>
            <a:off x="2331720" y="3107589"/>
            <a:ext cx="360197" cy="510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150107">
              <a:lnSpc>
                <a:spcPct val="100000"/>
              </a:lnSpc>
            </a:pPr>
            <a:r>
              <a:rPr lang="en-US" altLang="zh-CN" sz="1400" i="1" spc="3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466" name="TextBox 466"/>
          <p:cNvSpPr txBox="1"/>
          <p:nvPr/>
        </p:nvSpPr>
        <p:spPr>
          <a:xfrm>
            <a:off x="3172967" y="3090048"/>
            <a:ext cx="210180" cy="2971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67" name="TextBox 467"/>
          <p:cNvSpPr txBox="1"/>
          <p:nvPr/>
        </p:nvSpPr>
        <p:spPr>
          <a:xfrm>
            <a:off x="3871721" y="3149822"/>
            <a:ext cx="257040" cy="5029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147061">
              <a:lnSpc>
                <a:spcPct val="100000"/>
              </a:lnSpc>
            </a:pPr>
            <a:r>
              <a:rPr lang="en-US" altLang="zh-CN" sz="1350" i="1" spc="-2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468" name="TextBox 468"/>
          <p:cNvSpPr txBox="1"/>
          <p:nvPr/>
        </p:nvSpPr>
        <p:spPr>
          <a:xfrm>
            <a:off x="4147565" y="3378716"/>
            <a:ext cx="100183" cy="2057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5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469" name="TextBox 469"/>
          <p:cNvSpPr txBox="1"/>
          <p:nvPr/>
        </p:nvSpPr>
        <p:spPr>
          <a:xfrm>
            <a:off x="5887211" y="3076439"/>
            <a:ext cx="435854" cy="325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9583"/>
              </a:lnSpc>
            </a:pPr>
            <a:r>
              <a:rPr lang="en-US" altLang="zh-CN" sz="195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135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70" name="TextBox 470"/>
          <p:cNvSpPr txBox="1"/>
          <p:nvPr/>
        </p:nvSpPr>
        <p:spPr>
          <a:xfrm>
            <a:off x="2135879" y="4135534"/>
            <a:ext cx="170988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i="1" spc="-5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</p:txBody>
      </p:sp>
      <p:sp>
        <p:nvSpPr>
          <p:cNvPr id="471" name="TextBox 471"/>
          <p:cNvSpPr txBox="1"/>
          <p:nvPr/>
        </p:nvSpPr>
        <p:spPr>
          <a:xfrm>
            <a:off x="2314200" y="4302155"/>
            <a:ext cx="96720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472" name="TextBox 472"/>
          <p:cNvSpPr txBox="1"/>
          <p:nvPr/>
        </p:nvSpPr>
        <p:spPr>
          <a:xfrm>
            <a:off x="2503933" y="4120266"/>
            <a:ext cx="154890" cy="317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495"/>
              </a:lnSpc>
            </a:pPr>
            <a:r>
              <a:rPr lang="en-US" altLang="zh-CN" sz="2050" spc="-2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473" name="TextBox 473"/>
          <p:cNvSpPr txBox="1"/>
          <p:nvPr/>
        </p:nvSpPr>
        <p:spPr>
          <a:xfrm>
            <a:off x="2729483" y="4135534"/>
            <a:ext cx="170988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i="1" spc="-5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</p:txBody>
      </p:sp>
      <p:sp>
        <p:nvSpPr>
          <p:cNvPr id="474" name="TextBox 474"/>
          <p:cNvSpPr txBox="1"/>
          <p:nvPr/>
        </p:nvSpPr>
        <p:spPr>
          <a:xfrm>
            <a:off x="2912368" y="4302155"/>
            <a:ext cx="121808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475" name="TextBox 475"/>
          <p:cNvSpPr txBox="1"/>
          <p:nvPr/>
        </p:nvSpPr>
        <p:spPr>
          <a:xfrm>
            <a:off x="3103626" y="4120266"/>
            <a:ext cx="154890" cy="317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495"/>
              </a:lnSpc>
            </a:pPr>
            <a:r>
              <a:rPr lang="en-US" altLang="zh-CN" sz="2050" spc="-2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476" name="TextBox 476"/>
          <p:cNvSpPr txBox="1"/>
          <p:nvPr/>
        </p:nvSpPr>
        <p:spPr>
          <a:xfrm>
            <a:off x="3322310" y="4135534"/>
            <a:ext cx="170988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i="1" spc="-5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</p:txBody>
      </p:sp>
      <p:sp>
        <p:nvSpPr>
          <p:cNvPr id="477" name="TextBox 477"/>
          <p:cNvSpPr txBox="1"/>
          <p:nvPr/>
        </p:nvSpPr>
        <p:spPr>
          <a:xfrm>
            <a:off x="3513588" y="4302155"/>
            <a:ext cx="96720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</a:p>
        </p:txBody>
      </p:sp>
      <p:sp>
        <p:nvSpPr>
          <p:cNvPr id="478" name="TextBox 478"/>
          <p:cNvSpPr txBox="1"/>
          <p:nvPr/>
        </p:nvSpPr>
        <p:spPr>
          <a:xfrm>
            <a:off x="3676650" y="4120266"/>
            <a:ext cx="154890" cy="317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495"/>
              </a:lnSpc>
            </a:pPr>
            <a:r>
              <a:rPr lang="en-US" altLang="zh-CN" sz="2050" spc="-2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479" name="TextBox 479"/>
          <p:cNvSpPr txBox="1"/>
          <p:nvPr/>
        </p:nvSpPr>
        <p:spPr>
          <a:xfrm>
            <a:off x="3895344" y="4135534"/>
            <a:ext cx="170988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i="1" spc="-5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</p:txBody>
      </p:sp>
      <p:sp>
        <p:nvSpPr>
          <p:cNvPr id="480" name="TextBox 480"/>
          <p:cNvSpPr txBox="1"/>
          <p:nvPr/>
        </p:nvSpPr>
        <p:spPr>
          <a:xfrm>
            <a:off x="4085082" y="4302155"/>
            <a:ext cx="138582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81" name="TextBox 481"/>
          <p:cNvSpPr txBox="1"/>
          <p:nvPr/>
        </p:nvSpPr>
        <p:spPr>
          <a:xfrm>
            <a:off x="7380731" y="3932568"/>
            <a:ext cx="279771" cy="919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9248">
              <a:lnSpc>
                <a:spcPct val="100000"/>
              </a:lnSpc>
            </a:pPr>
            <a:r>
              <a:rPr lang="en-US" altLang="zh-CN" sz="13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182880">
              <a:lnSpc>
                <a:spcPct val="100000"/>
              </a:lnSpc>
            </a:pPr>
            <a:r>
              <a:rPr lang="en-US" altLang="zh-CN" sz="900" i="1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  <a:p>
            <a:pPr>
              <a:lnSpc>
                <a:spcPts val="195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3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98296">
              <a:lnSpc>
                <a:spcPct val="100000"/>
              </a:lnSpc>
            </a:pPr>
            <a:r>
              <a:rPr lang="en-US" altLang="zh-CN" sz="90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900" spc="4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482" name="TextBox 482"/>
          <p:cNvSpPr txBox="1"/>
          <p:nvPr/>
        </p:nvSpPr>
        <p:spPr>
          <a:xfrm>
            <a:off x="7912613" y="4389876"/>
            <a:ext cx="263949" cy="217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0000"/>
              </a:lnSpc>
            </a:pPr>
            <a:r>
              <a:rPr lang="en-US" altLang="zh-CN" sz="13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300" i="1" spc="-18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900" i="1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483" name="TextBox 483"/>
          <p:cNvSpPr txBox="1"/>
          <p:nvPr/>
        </p:nvSpPr>
        <p:spPr>
          <a:xfrm>
            <a:off x="8183118" y="4384366"/>
            <a:ext cx="68293" cy="198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84" name="TextBox 484"/>
          <p:cNvSpPr txBox="1"/>
          <p:nvPr/>
        </p:nvSpPr>
        <p:spPr>
          <a:xfrm>
            <a:off x="1962906" y="5663139"/>
            <a:ext cx="217432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6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</p:txBody>
      </p:sp>
      <p:sp>
        <p:nvSpPr>
          <p:cNvPr id="485" name="TextBox 485"/>
          <p:cNvSpPr txBox="1"/>
          <p:nvPr/>
        </p:nvSpPr>
        <p:spPr>
          <a:xfrm>
            <a:off x="2254757" y="5643277"/>
            <a:ext cx="196611" cy="410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229"/>
              </a:lnSpc>
            </a:pPr>
            <a:r>
              <a:rPr lang="en-US" altLang="zh-CN" sz="2650" spc="-2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486" name="TextBox 486"/>
          <p:cNvSpPr txBox="1"/>
          <p:nvPr/>
        </p:nvSpPr>
        <p:spPr>
          <a:xfrm>
            <a:off x="2558041" y="5276166"/>
            <a:ext cx="757682" cy="11657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6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650" i="1" spc="-1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6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200404">
              <a:lnSpc>
                <a:spcPct val="100000"/>
              </a:lnSpc>
              <a:tabLst>
                <a:tab pos="582163" algn="l"/>
              </a:tabLst>
            </a:pPr>
            <a:r>
              <a:rPr lang="en-US" altLang="zh-CN" sz="15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G	</a:t>
            </a:r>
            <a:r>
              <a:rPr lang="en-US" altLang="zh-CN" sz="1550" i="1" spc="-5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  <a:p>
            <a:pPr marL="0" indent="214865">
              <a:lnSpc>
                <a:spcPct val="71666"/>
              </a:lnSpc>
            </a:pPr>
            <a:r>
              <a:rPr lang="en-US" altLang="zh-CN" sz="26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  <a:p>
            <a:pPr marL="0" indent="445762">
              <a:lnSpc>
                <a:spcPct val="100000"/>
              </a:lnSpc>
            </a:pPr>
            <a:r>
              <a:rPr lang="en-US" altLang="zh-CN" sz="15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487" name="TextBox 487"/>
          <p:cNvSpPr txBox="1"/>
          <p:nvPr/>
        </p:nvSpPr>
        <p:spPr>
          <a:xfrm>
            <a:off x="3438144" y="5643277"/>
            <a:ext cx="738519" cy="408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1250"/>
              </a:lnSpc>
            </a:pPr>
            <a:r>
              <a:rPr lang="en-US" altLang="zh-CN" sz="2650" i="1" spc="129" dirty="0">
                <a:solidFill>
                  <a:srgbClr val="000000"/>
                </a:solidFill>
                <a:latin typeface="Times New Roman"/>
                <a:ea typeface="Times New Roman"/>
              </a:rPr>
              <a:t>sen</a:t>
            </a:r>
            <a:r>
              <a:rPr lang="en-US" altLang="zh-CN" sz="2650" spc="189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488" name="TextBox 488"/>
          <p:cNvSpPr txBox="1"/>
          <p:nvPr/>
        </p:nvSpPr>
        <p:spPr>
          <a:xfrm>
            <a:off x="6776880" y="4965407"/>
            <a:ext cx="228736" cy="1189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6774">
              <a:lnSpc>
                <a:spcPts val="1085"/>
              </a:lnSpc>
            </a:pPr>
            <a:r>
              <a:rPr lang="en-US" altLang="zh-CN" sz="1300" spc="40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23790">
              <a:lnSpc>
                <a:spcPct val="100000"/>
              </a:lnSpc>
            </a:pPr>
            <a:r>
              <a:rPr lang="en-US" altLang="zh-CN" sz="900" i="1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  <a:p>
            <a:pPr marL="0" indent="38885">
              <a:lnSpc>
                <a:spcPts val="1085"/>
              </a:lnSpc>
              <a:spcBef>
                <a:spcPts val="315"/>
              </a:spcBef>
            </a:pPr>
            <a:r>
              <a:rPr lang="en-US" altLang="zh-CN" sz="1300" spc="40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51223">
              <a:lnSpc>
                <a:spcPct val="100000"/>
              </a:lnSpc>
            </a:pPr>
            <a:r>
              <a:rPr lang="en-US" altLang="zh-CN" sz="9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50"/>
              </a:lnSpc>
            </a:pPr>
            <a:endParaRPr lang="en-US" dirty="0" smtClean="0"/>
          </a:p>
          <a:p>
            <a:pPr marL="0">
              <a:lnSpc>
                <a:spcPts val="1089"/>
              </a:lnSpc>
            </a:pPr>
            <a:r>
              <a:rPr lang="en-US" altLang="zh-CN" sz="1300" spc="40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12361">
              <a:lnSpc>
                <a:spcPct val="100000"/>
              </a:lnSpc>
            </a:pPr>
            <a:r>
              <a:rPr lang="en-US" altLang="zh-CN" sz="9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89" name="TextBox 489"/>
          <p:cNvSpPr txBox="1"/>
          <p:nvPr/>
        </p:nvSpPr>
        <p:spPr>
          <a:xfrm>
            <a:off x="7100316" y="5618988"/>
            <a:ext cx="67940" cy="198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i="1" spc="-4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90" name="TextBox 490"/>
          <p:cNvSpPr txBox="1"/>
          <p:nvPr/>
        </p:nvSpPr>
        <p:spPr>
          <a:xfrm>
            <a:off x="7174992" y="5267920"/>
            <a:ext cx="177368" cy="3352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99814">
              <a:lnSpc>
                <a:spcPct val="100000"/>
              </a:lnSpc>
            </a:pPr>
            <a:r>
              <a:rPr lang="en-US" altLang="zh-CN" sz="900" i="1" spc="-3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491" name="TextBox 491"/>
          <p:cNvSpPr txBox="1"/>
          <p:nvPr/>
        </p:nvSpPr>
        <p:spPr>
          <a:xfrm>
            <a:off x="7360919" y="5115700"/>
            <a:ext cx="518019" cy="1012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67454">
              <a:lnSpc>
                <a:spcPct val="109583"/>
              </a:lnSpc>
            </a:pPr>
            <a:r>
              <a:rPr lang="en-US" altLang="zh-CN" sz="13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300" i="1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9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</a:p>
          <a:p>
            <a:pPr>
              <a:lnSpc>
                <a:spcPts val="69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900" spc="-5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79"/>
              </a:lnSpc>
            </a:pPr>
            <a:endParaRPr lang="en-US" dirty="0" smtClean="0"/>
          </a:p>
          <a:p>
            <a:pPr marL="0" indent="41142">
              <a:lnSpc>
                <a:spcPct val="109583"/>
              </a:lnSpc>
            </a:pPr>
            <a:r>
              <a:rPr lang="en-US" altLang="zh-CN" sz="1300" i="1" spc="-55" dirty="0">
                <a:solidFill>
                  <a:srgbClr val="000000"/>
                </a:solidFill>
                <a:latin typeface="Times New Roman"/>
                <a:ea typeface="Times New Roman"/>
              </a:rPr>
              <a:t>jX</a:t>
            </a:r>
            <a:r>
              <a:rPr lang="en-US" altLang="zh-CN" sz="130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900" i="1" spc="-5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  <a:r>
              <a:rPr lang="en-US" altLang="zh-CN" sz="90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300" i="1" spc="-4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92" name="TextBox 492"/>
          <p:cNvSpPr txBox="1"/>
          <p:nvPr/>
        </p:nvSpPr>
        <p:spPr>
          <a:xfrm>
            <a:off x="7882890" y="5109942"/>
            <a:ext cx="68214" cy="198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</a:p>
        </p:txBody>
      </p:sp>
      <p:sp>
        <p:nvSpPr>
          <p:cNvPr id="493" name="TextBox 493"/>
          <p:cNvSpPr txBox="1"/>
          <p:nvPr/>
        </p:nvSpPr>
        <p:spPr>
          <a:xfrm>
            <a:off x="8188117" y="5469374"/>
            <a:ext cx="266062" cy="2036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00"/>
              </a:lnSpc>
            </a:pPr>
            <a:r>
              <a:rPr lang="en-US" altLang="zh-CN" sz="1300" spc="24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1300" spc="22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494" name="TextBox 494"/>
          <p:cNvSpPr txBox="1"/>
          <p:nvPr/>
        </p:nvSpPr>
        <p:spPr>
          <a:xfrm>
            <a:off x="8461675" y="5469374"/>
            <a:ext cx="203961" cy="2755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089"/>
              </a:lnSpc>
            </a:pPr>
            <a:r>
              <a:rPr lang="en-US" altLang="zh-CN" sz="1300" spc="40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07020">
              <a:lnSpc>
                <a:spcPct val="100000"/>
              </a:lnSpc>
            </a:pPr>
            <a:r>
              <a:rPr lang="en-US" altLang="zh-CN" sz="900" i="1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</p:txBody>
      </p:sp>
      <p:sp>
        <p:nvSpPr>
          <p:cNvPr id="495" name="TextBox 495"/>
          <p:cNvSpPr txBox="1"/>
          <p:nvPr/>
        </p:nvSpPr>
        <p:spPr>
          <a:xfrm>
            <a:off x="8708135" y="5469374"/>
            <a:ext cx="104184" cy="2036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00"/>
              </a:lnSpc>
            </a:pPr>
            <a:r>
              <a:rPr lang="en-US" altLang="zh-CN" sz="1300" spc="-35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496" name="TextBox 496"/>
          <p:cNvSpPr txBox="1"/>
          <p:nvPr/>
        </p:nvSpPr>
        <p:spPr>
          <a:xfrm>
            <a:off x="8812957" y="5469374"/>
            <a:ext cx="191447" cy="2755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089"/>
              </a:lnSpc>
            </a:pPr>
            <a:r>
              <a:rPr lang="en-US" altLang="zh-CN" sz="1300" spc="40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13876">
              <a:lnSpc>
                <a:spcPct val="100000"/>
              </a:lnSpc>
            </a:pPr>
            <a:r>
              <a:rPr lang="en-US" altLang="zh-CN" sz="900" i="1" dirty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</a:p>
        </p:txBody>
      </p:sp>
      <p:sp>
        <p:nvSpPr>
          <p:cNvPr id="497" name="TextBox 497"/>
          <p:cNvSpPr txBox="1"/>
          <p:nvPr/>
        </p:nvSpPr>
        <p:spPr>
          <a:xfrm>
            <a:off x="9044940" y="5469374"/>
            <a:ext cx="104184" cy="2036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00"/>
              </a:lnSpc>
            </a:pPr>
            <a:r>
              <a:rPr lang="en-US" altLang="zh-CN" sz="1300" spc="-35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498" name="TextBox 498"/>
          <p:cNvSpPr txBox="1"/>
          <p:nvPr/>
        </p:nvSpPr>
        <p:spPr>
          <a:xfrm>
            <a:off x="9150523" y="5469374"/>
            <a:ext cx="222239" cy="2755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089"/>
              </a:lnSpc>
            </a:pPr>
            <a:r>
              <a:rPr lang="en-US" altLang="zh-CN" sz="1300" spc="40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 marL="0" indent="112348">
              <a:lnSpc>
                <a:spcPct val="100000"/>
              </a:lnSpc>
            </a:pPr>
            <a:r>
              <a:rPr lang="en-US" altLang="zh-CN" sz="9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499" name="TextBox 499"/>
          <p:cNvSpPr txBox="1"/>
          <p:nvPr/>
        </p:nvSpPr>
        <p:spPr>
          <a:xfrm>
            <a:off x="7033259" y="6576141"/>
            <a:ext cx="330924" cy="217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0000"/>
              </a:lnSpc>
            </a:pPr>
            <a:r>
              <a:rPr lang="en-US" altLang="zh-CN" sz="13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9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500" name="TextBox 50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501" name="TextBox 50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Picture 5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50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Freeform 50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Freeform 50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Freeform 50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TextBox 507"/>
          <p:cNvSpPr txBox="1"/>
          <p:nvPr/>
        </p:nvSpPr>
        <p:spPr>
          <a:xfrm>
            <a:off x="1006602" y="807375"/>
            <a:ext cx="5216212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20" dirty="0">
                <a:solidFill>
                  <a:srgbClr val="000000"/>
                </a:solidFill>
                <a:latin typeface="Times New Roman"/>
                <a:ea typeface="Times New Roman"/>
              </a:rPr>
              <a:t>Diagrama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</p:txBody>
      </p:sp>
      <p:sp>
        <p:nvSpPr>
          <p:cNvPr id="508" name="TextBox 508"/>
          <p:cNvSpPr txBox="1"/>
          <p:nvPr/>
        </p:nvSpPr>
        <p:spPr>
          <a:xfrm>
            <a:off x="1635251" y="2229221"/>
            <a:ext cx="351470" cy="1065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07264">
              <a:lnSpc>
                <a:spcPct val="100000"/>
              </a:lnSpc>
            </a:pP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6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50" spc="3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509" name="TextBox 509"/>
          <p:cNvSpPr txBox="1"/>
          <p:nvPr/>
        </p:nvSpPr>
        <p:spPr>
          <a:xfrm>
            <a:off x="6080028" y="2584222"/>
            <a:ext cx="203301" cy="3733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</p:txBody>
      </p:sp>
      <p:sp>
        <p:nvSpPr>
          <p:cNvPr id="510" name="TextBox 510"/>
          <p:cNvSpPr txBox="1"/>
          <p:nvPr/>
        </p:nvSpPr>
        <p:spPr>
          <a:xfrm>
            <a:off x="6351270" y="2564427"/>
            <a:ext cx="183917" cy="382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004"/>
              </a:lnSpc>
            </a:pPr>
            <a:r>
              <a:rPr lang="en-US" altLang="zh-CN" sz="2450" spc="-1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511" name="TextBox 511"/>
          <p:cNvSpPr txBox="1"/>
          <p:nvPr/>
        </p:nvSpPr>
        <p:spPr>
          <a:xfrm>
            <a:off x="6633994" y="2225130"/>
            <a:ext cx="706809" cy="10829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450" i="1" spc="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186683">
              <a:lnSpc>
                <a:spcPct val="100000"/>
              </a:lnSpc>
              <a:tabLst>
                <a:tab pos="542528" algn="l"/>
              </a:tabLst>
            </a:pPr>
            <a:r>
              <a:rPr lang="en-US" altLang="zh-CN" sz="14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G	</a:t>
            </a:r>
            <a:r>
              <a:rPr lang="en-US" altLang="zh-CN" sz="1450" i="1" spc="-55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  <a:p>
            <a:pPr marL="0" indent="200378">
              <a:lnSpc>
                <a:spcPct val="71666"/>
              </a:lnSpc>
            </a:pPr>
            <a:r>
              <a:rPr lang="en-US" altLang="zh-CN" sz="24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  <a:p>
            <a:pPr marL="0" indent="414505">
              <a:lnSpc>
                <a:spcPct val="100000"/>
              </a:lnSpc>
            </a:pPr>
            <a:r>
              <a:rPr lang="en-US" altLang="zh-CN" sz="14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512" name="TextBox 512"/>
          <p:cNvSpPr txBox="1"/>
          <p:nvPr/>
        </p:nvSpPr>
        <p:spPr>
          <a:xfrm>
            <a:off x="7453883" y="2564427"/>
            <a:ext cx="688656" cy="3811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2083"/>
              </a:lnSpc>
            </a:pPr>
            <a:r>
              <a:rPr lang="en-US" altLang="zh-CN" sz="2450" i="1" spc="129" dirty="0">
                <a:solidFill>
                  <a:srgbClr val="000000"/>
                </a:solidFill>
                <a:latin typeface="Times New Roman"/>
                <a:ea typeface="Times New Roman"/>
              </a:rPr>
              <a:t>sen</a:t>
            </a:r>
            <a:r>
              <a:rPr lang="en-US" altLang="zh-CN" sz="2450" spc="18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513" name="TextBox 513"/>
          <p:cNvSpPr txBox="1"/>
          <p:nvPr/>
        </p:nvSpPr>
        <p:spPr>
          <a:xfrm>
            <a:off x="1635251" y="3487282"/>
            <a:ext cx="416558" cy="2819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243750"/>
              </a:lnSpc>
            </a:pPr>
            <a:r>
              <a:rPr lang="en-US" altLang="zh-CN" sz="2050" spc="15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  <a:r>
              <a:rPr lang="en-US" altLang="zh-CN" sz="20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spc="15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  <a:r>
              <a:rPr lang="en-US" altLang="zh-CN" sz="20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spc="30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  <a:p>
            <a:pPr>
              <a:lnSpc>
                <a:spcPts val="1750"/>
              </a:lnSpc>
            </a:pPr>
            <a:endParaRPr lang="en-US" dirty="0" smtClean="0"/>
          </a:p>
          <a:p>
            <a:pPr marL="0" indent="207264">
              <a:lnSpc>
                <a:spcPct val="100000"/>
              </a:lnSpc>
            </a:pP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514" name="TextBox 514"/>
          <p:cNvSpPr txBox="1"/>
          <p:nvPr/>
        </p:nvSpPr>
        <p:spPr>
          <a:xfrm>
            <a:off x="4115561" y="6539855"/>
            <a:ext cx="2178630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  <a:r>
              <a:rPr lang="en-US" altLang="zh-CN" sz="20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5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</a:p>
        </p:txBody>
      </p:sp>
      <p:sp>
        <p:nvSpPr>
          <p:cNvPr id="515" name="TextBox 51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516" name="TextBox 51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sp>
        <p:nvSpPr>
          <p:cNvPr id="517" name="TextBox 517"/>
          <p:cNvSpPr txBox="1"/>
          <p:nvPr/>
        </p:nvSpPr>
        <p:spPr>
          <a:xfrm rot="16200000">
            <a:off x="278623" y="3981141"/>
            <a:ext cx="2398023" cy="298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spc="2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0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spc="15" dirty="0">
                <a:solidFill>
                  <a:srgbClr val="000000"/>
                </a:solidFill>
                <a:latin typeface="Times New Roman"/>
                <a:ea typeface="Times New Roman"/>
              </a:rPr>
              <a:t>Activa</a:t>
            </a:r>
            <a:r>
              <a:rPr lang="en-US" altLang="zh-CN" sz="20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spc="20" dirty="0">
                <a:solidFill>
                  <a:srgbClr val="000000"/>
                </a:solidFill>
                <a:latin typeface="Times New Roman"/>
                <a:ea typeface="Times New Roman"/>
              </a:rPr>
              <a:t>[p.u]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Picture 5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51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0" name="Freeform 52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Freeform 52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" name="Freeform 52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TextBox 523"/>
          <p:cNvSpPr txBox="1"/>
          <p:nvPr/>
        </p:nvSpPr>
        <p:spPr>
          <a:xfrm>
            <a:off x="1006602" y="807375"/>
            <a:ext cx="8148087" cy="21276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20" dirty="0">
                <a:solidFill>
                  <a:srgbClr val="000000"/>
                </a:solidFill>
                <a:latin typeface="Times New Roman"/>
                <a:ea typeface="Times New Roman"/>
              </a:rPr>
              <a:t>Diagrama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342936" indent="-342936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incrementado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transferida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incrementa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llegar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máxi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mo.</a:t>
            </a:r>
          </a:p>
        </p:txBody>
      </p:sp>
      <p:sp>
        <p:nvSpPr>
          <p:cNvPr id="524" name="TextBox 524"/>
          <p:cNvSpPr txBox="1"/>
          <p:nvPr/>
        </p:nvSpPr>
        <p:spPr>
          <a:xfrm>
            <a:off x="1006637" y="3015869"/>
            <a:ext cx="8172242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Luego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cierto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ángulo,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normalmente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90</a:t>
            </a:r>
            <a:r>
              <a:rPr lang="en-US" altLang="zh-CN" sz="2800" spc="80" dirty="0">
                <a:solidFill>
                  <a:srgbClr val="000000"/>
                </a:solidFill>
                <a:latin typeface="Arial"/>
                <a:ea typeface="Arial"/>
              </a:rPr>
              <a:t>°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otro</a:t>
            </a:r>
          </a:p>
        </p:txBody>
      </p:sp>
      <p:sp>
        <p:nvSpPr>
          <p:cNvPr id="525" name="TextBox 525"/>
          <p:cNvSpPr txBox="1"/>
          <p:nvPr/>
        </p:nvSpPr>
        <p:spPr>
          <a:xfrm>
            <a:off x="1349538" y="3445462"/>
            <a:ext cx="7804725" cy="33278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aumento</a:t>
            </a:r>
            <a:r>
              <a:rPr lang="en-US" altLang="zh-CN" sz="2800" i="1"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800" i="1"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resulta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disminución</a:t>
            </a:r>
            <a:r>
              <a:rPr lang="en-US" altLang="zh-CN" sz="2800" i="1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transferida.</a:t>
            </a:r>
          </a:p>
          <a:p>
            <a:pPr marL="1723607" indent="123444" hangingPunct="0">
              <a:lnSpc>
                <a:spcPct val="236249"/>
              </a:lnSpc>
            </a:pPr>
            <a:r>
              <a:rPr lang="en-US" altLang="zh-CN" sz="1250" spc="-6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t/>
            </a:r>
            <a:br/>
            <a:r>
              <a:rPr lang="en-US" altLang="zh-CN" sz="1250" spc="-1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t/>
            </a:r>
            <a:br/>
            <a:r>
              <a:rPr lang="en-US" altLang="zh-CN" sz="1250" spc="-10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t/>
            </a:r>
            <a:br/>
            <a:r>
              <a:rPr lang="en-US" altLang="zh-CN" sz="1250" spc="-10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t/>
            </a:r>
            <a:br/>
            <a:r>
              <a:rPr lang="en-US" altLang="zh-CN" sz="1250" spc="5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  <a:p>
            <a:pPr marL="0" indent="1847051">
              <a:lnSpc>
                <a:spcPct val="100000"/>
              </a:lnSpc>
              <a:spcBef>
                <a:spcPts val="259"/>
              </a:spcBef>
            </a:pPr>
            <a:r>
              <a:rPr lang="en-US" altLang="zh-CN" sz="1250" spc="-2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526" name="TextBox 526"/>
          <p:cNvSpPr txBox="1"/>
          <p:nvPr/>
        </p:nvSpPr>
        <p:spPr>
          <a:xfrm>
            <a:off x="930402" y="6885236"/>
            <a:ext cx="1821733" cy="3050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527" name="TextBox 527"/>
          <p:cNvSpPr txBox="1"/>
          <p:nvPr/>
        </p:nvSpPr>
        <p:spPr>
          <a:xfrm>
            <a:off x="4557521" y="6909706"/>
            <a:ext cx="1355911" cy="1905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50" spc="-10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  <a:r>
              <a:rPr lang="en-US" altLang="zh-CN" sz="125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50" spc="-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25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50" spc="-1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</a:p>
        </p:txBody>
      </p:sp>
      <p:sp>
        <p:nvSpPr>
          <p:cNvPr id="528" name="TextBox 528"/>
          <p:cNvSpPr txBox="1"/>
          <p:nvPr/>
        </p:nvSpPr>
        <p:spPr>
          <a:xfrm>
            <a:off x="6152388" y="6885236"/>
            <a:ext cx="2988924" cy="3049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sp>
        <p:nvSpPr>
          <p:cNvPr id="529" name="TextBox 529"/>
          <p:cNvSpPr txBox="1"/>
          <p:nvPr/>
        </p:nvSpPr>
        <p:spPr>
          <a:xfrm rot="16200000">
            <a:off x="2286035" y="5352479"/>
            <a:ext cx="1486626" cy="178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5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ea typeface="Times New Roman"/>
              </a:rPr>
              <a:t>Activa</a:t>
            </a:r>
            <a:r>
              <a:rPr lang="en-US" altLang="zh-CN" sz="12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ea typeface="Times New Roman"/>
              </a:rPr>
              <a:t>[p.u]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Picture 5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328659" cy="5181600"/>
          </a:xfrm>
          <a:prstGeom prst="rect">
            <a:avLst/>
          </a:prstGeom>
        </p:spPr>
      </p:pic>
      <p:sp>
        <p:nvSpPr>
          <p:cNvPr id="2" name="Freeform 53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Freeform 53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Freeform 53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" name="Freeform 53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5" name="TextBox 535"/>
          <p:cNvSpPr txBox="1"/>
          <p:nvPr/>
        </p:nvSpPr>
        <p:spPr>
          <a:xfrm>
            <a:off x="1006602" y="807375"/>
            <a:ext cx="8058728" cy="1678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20" dirty="0">
                <a:solidFill>
                  <a:srgbClr val="000000"/>
                </a:solidFill>
                <a:latin typeface="Times New Roman"/>
                <a:ea typeface="Times New Roman"/>
              </a:rPr>
              <a:t>Diagrama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entonces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ea typeface="Times New Roman"/>
              </a:rPr>
              <a:t>máxima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</a:p>
          <a:p>
            <a:pPr marL="0" indent="342900">
              <a:lnSpc>
                <a:spcPct val="94999"/>
              </a:lnSpc>
            </a:pP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permanente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transmitido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dos</a:t>
            </a:r>
          </a:p>
        </p:txBody>
      </p:sp>
      <p:sp>
        <p:nvSpPr>
          <p:cNvPr id="536" name="TextBox 536"/>
          <p:cNvSpPr txBox="1"/>
          <p:nvPr/>
        </p:nvSpPr>
        <p:spPr>
          <a:xfrm>
            <a:off x="1349502" y="2507922"/>
            <a:ext cx="1483937" cy="1368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máquinas</a:t>
            </a:r>
            <a:r>
              <a:rPr lang="en-US" altLang="zh-CN" sz="2800" spc="-2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690"/>
              </a:lnSpc>
            </a:pPr>
            <a:endParaRPr lang="en-US" dirty="0" smtClean="0"/>
          </a:p>
          <a:p>
            <a:pPr marL="0" indent="1136903">
              <a:lnSpc>
                <a:spcPct val="100000"/>
              </a:lnSpc>
            </a:pPr>
            <a:r>
              <a:rPr lang="en-US" altLang="zh-CN" sz="1650" spc="-1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64"/>
              </a:lnSpc>
            </a:pPr>
            <a:endParaRPr lang="en-US" dirty="0" smtClean="0"/>
          </a:p>
          <a:p>
            <a:pPr marL="0" indent="971549">
              <a:lnSpc>
                <a:spcPct val="100000"/>
              </a:lnSpc>
            </a:pPr>
            <a:r>
              <a:rPr lang="en-US" altLang="zh-CN" sz="1650" spc="15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537" name="TextBox 537"/>
          <p:cNvSpPr txBox="1"/>
          <p:nvPr/>
        </p:nvSpPr>
        <p:spPr>
          <a:xfrm>
            <a:off x="4526279" y="2485834"/>
            <a:ext cx="741783" cy="7440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67500"/>
              </a:lnSpc>
            </a:pPr>
            <a:r>
              <a:rPr lang="en-US" altLang="zh-CN" sz="39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231648">
              <a:lnSpc>
                <a:spcPct val="100000"/>
              </a:lnSpc>
            </a:pPr>
            <a:r>
              <a:rPr lang="en-US" altLang="zh-CN" sz="2250" spc="10" dirty="0">
                <a:solidFill>
                  <a:srgbClr val="000000"/>
                </a:solidFill>
                <a:latin typeface="Times New Roman"/>
                <a:ea typeface="Times New Roman"/>
              </a:rPr>
              <a:t>max</a:t>
            </a:r>
          </a:p>
        </p:txBody>
      </p:sp>
      <p:sp>
        <p:nvSpPr>
          <p:cNvPr id="538" name="TextBox 538"/>
          <p:cNvSpPr txBox="1"/>
          <p:nvPr/>
        </p:nvSpPr>
        <p:spPr>
          <a:xfrm>
            <a:off x="2321051" y="4212757"/>
            <a:ext cx="283305" cy="868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50" spc="15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7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650" spc="15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</a:p>
        </p:txBody>
      </p:sp>
      <p:sp>
        <p:nvSpPr>
          <p:cNvPr id="539" name="TextBox 539"/>
          <p:cNvSpPr txBox="1"/>
          <p:nvPr/>
        </p:nvSpPr>
        <p:spPr>
          <a:xfrm>
            <a:off x="7770110" y="4165750"/>
            <a:ext cx="443782" cy="556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3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137162">
              <a:lnSpc>
                <a:spcPct val="100000"/>
              </a:lnSpc>
            </a:pPr>
            <a:r>
              <a:rPr lang="en-US" altLang="zh-CN" sz="1350" spc="-10" dirty="0">
                <a:solidFill>
                  <a:srgbClr val="000000"/>
                </a:solidFill>
                <a:latin typeface="Times New Roman"/>
                <a:ea typeface="Times New Roman"/>
              </a:rPr>
              <a:t>max</a:t>
            </a:r>
          </a:p>
        </p:txBody>
      </p:sp>
      <p:sp>
        <p:nvSpPr>
          <p:cNvPr id="540" name="TextBox 540"/>
          <p:cNvSpPr txBox="1"/>
          <p:nvPr/>
        </p:nvSpPr>
        <p:spPr>
          <a:xfrm>
            <a:off x="8302745" y="4250373"/>
            <a:ext cx="173291" cy="3584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820"/>
              </a:lnSpc>
            </a:pPr>
            <a:r>
              <a:rPr lang="en-US" altLang="zh-CN" sz="2300" spc="-1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541" name="TextBox 541"/>
          <p:cNvSpPr txBox="1"/>
          <p:nvPr/>
        </p:nvSpPr>
        <p:spPr>
          <a:xfrm>
            <a:off x="8564892" y="3927733"/>
            <a:ext cx="672267" cy="1021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3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3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3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177536">
              <a:lnSpc>
                <a:spcPct val="100000"/>
              </a:lnSpc>
              <a:tabLst>
                <a:tab pos="517393" algn="l"/>
              </a:tabLst>
            </a:pPr>
            <a:r>
              <a:rPr lang="en-US" altLang="zh-CN" sz="13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G	</a:t>
            </a:r>
            <a:r>
              <a:rPr lang="en-US" altLang="zh-CN" sz="1350" i="1" spc="-5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  <a:p>
            <a:pPr marL="0" indent="190487">
              <a:lnSpc>
                <a:spcPct val="74166"/>
              </a:lnSpc>
            </a:pPr>
            <a:r>
              <a:rPr lang="en-US" altLang="zh-CN" sz="23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  <a:p>
            <a:pPr marL="0" indent="394703">
              <a:lnSpc>
                <a:spcPct val="100000"/>
              </a:lnSpc>
            </a:pPr>
            <a:r>
              <a:rPr lang="en-US" altLang="zh-CN" sz="13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542" name="TextBox 542"/>
          <p:cNvSpPr txBox="1"/>
          <p:nvPr/>
        </p:nvSpPr>
        <p:spPr>
          <a:xfrm>
            <a:off x="2321051" y="5432719"/>
            <a:ext cx="283305" cy="8534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50" spc="15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60"/>
              </a:lnSpc>
            </a:pPr>
            <a:endParaRPr lang="en-US" dirty="0" smtClean="0"/>
          </a:p>
          <a:p>
            <a:pPr marL="0" indent="165354">
              <a:lnSpc>
                <a:spcPct val="100000"/>
              </a:lnSpc>
            </a:pPr>
            <a:r>
              <a:rPr lang="en-US" altLang="zh-CN" sz="1650" spc="-1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543" name="TextBox 543"/>
          <p:cNvSpPr txBox="1"/>
          <p:nvPr/>
        </p:nvSpPr>
        <p:spPr>
          <a:xfrm>
            <a:off x="4306061" y="6472087"/>
            <a:ext cx="1768645" cy="2514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650" spc="-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</a:p>
        </p:txBody>
      </p:sp>
      <p:sp>
        <p:nvSpPr>
          <p:cNvPr id="544" name="TextBox 54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545" name="TextBox 54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sp>
        <p:nvSpPr>
          <p:cNvPr id="546" name="TextBox 546"/>
          <p:cNvSpPr txBox="1"/>
          <p:nvPr/>
        </p:nvSpPr>
        <p:spPr>
          <a:xfrm rot="16200000">
            <a:off x="1247873" y="4412461"/>
            <a:ext cx="1944001" cy="2389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65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Activa</a:t>
            </a:r>
            <a:r>
              <a:rPr lang="en-US" altLang="zh-CN" sz="165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[p.u]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Picture 5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54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9" name="Freeform 54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0" name="Freeform 55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1" name="Freeform 55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TextBox 552"/>
          <p:cNvSpPr txBox="1"/>
          <p:nvPr/>
        </p:nvSpPr>
        <p:spPr>
          <a:xfrm>
            <a:off x="1006602" y="807375"/>
            <a:ext cx="8148908" cy="2553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20" dirty="0">
                <a:solidFill>
                  <a:srgbClr val="000000"/>
                </a:solidFill>
                <a:latin typeface="Times New Roman"/>
                <a:ea typeface="Times New Roman"/>
              </a:rPr>
              <a:t>Diagrama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Potencia-Angulo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magnitud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máxima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directamente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proporcional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voltajes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internos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máquinas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inversamente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proporcional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reactancia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voltajes,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cual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incluye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reactancia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línea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553" name="TextBox 553"/>
          <p:cNvSpPr txBox="1"/>
          <p:nvPr/>
        </p:nvSpPr>
        <p:spPr>
          <a:xfrm>
            <a:off x="1349502" y="3362114"/>
            <a:ext cx="7831374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transmisión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conecta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máquinas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</a:p>
        </p:txBody>
      </p:sp>
      <p:sp>
        <p:nvSpPr>
          <p:cNvPr id="554" name="TextBox 554"/>
          <p:cNvSpPr txBox="1"/>
          <p:nvPr/>
        </p:nvSpPr>
        <p:spPr>
          <a:xfrm>
            <a:off x="1349502" y="3788835"/>
            <a:ext cx="414761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reactancias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máquinas.</a:t>
            </a:r>
          </a:p>
        </p:txBody>
      </p:sp>
      <p:sp>
        <p:nvSpPr>
          <p:cNvPr id="555" name="TextBox 555"/>
          <p:cNvSpPr txBox="1"/>
          <p:nvPr/>
        </p:nvSpPr>
        <p:spPr>
          <a:xfrm>
            <a:off x="3256067" y="4460951"/>
            <a:ext cx="887270" cy="11201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465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278088">
              <a:lnSpc>
                <a:spcPct val="100000"/>
              </a:lnSpc>
            </a:pPr>
            <a:r>
              <a:rPr lang="en-US" altLang="zh-CN" sz="2700" spc="10" dirty="0">
                <a:solidFill>
                  <a:srgbClr val="000000"/>
                </a:solidFill>
                <a:latin typeface="Times New Roman"/>
                <a:ea typeface="Times New Roman"/>
              </a:rPr>
              <a:t>max</a:t>
            </a:r>
          </a:p>
        </p:txBody>
      </p:sp>
      <p:sp>
        <p:nvSpPr>
          <p:cNvPr id="556" name="TextBox 556"/>
          <p:cNvSpPr txBox="1"/>
          <p:nvPr/>
        </p:nvSpPr>
        <p:spPr>
          <a:xfrm>
            <a:off x="4336585" y="4628009"/>
            <a:ext cx="338606" cy="7274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5725"/>
              </a:lnSpc>
            </a:pPr>
            <a:r>
              <a:rPr lang="en-US" altLang="zh-CN" sz="465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557" name="TextBox 557"/>
          <p:cNvSpPr txBox="1"/>
          <p:nvPr/>
        </p:nvSpPr>
        <p:spPr>
          <a:xfrm>
            <a:off x="4868471" y="4215555"/>
            <a:ext cx="1049845" cy="182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81250"/>
              </a:lnSpc>
            </a:pPr>
            <a:r>
              <a:rPr lang="en-US" altLang="zh-CN" sz="46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465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465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360367">
              <a:lnSpc>
                <a:spcPct val="87500"/>
              </a:lnSpc>
            </a:pPr>
            <a:r>
              <a:rPr lang="en-US" altLang="zh-CN" sz="27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</a:p>
          <a:p>
            <a:pPr marL="0" indent="386281">
              <a:lnSpc>
                <a:spcPct val="67916"/>
              </a:lnSpc>
            </a:pPr>
            <a:r>
              <a:rPr lang="en-US" altLang="zh-CN" sz="465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</a:p>
          <a:p>
            <a:pPr marL="0" indent="800808">
              <a:lnSpc>
                <a:spcPct val="100000"/>
              </a:lnSpc>
            </a:pPr>
            <a:r>
              <a:rPr lang="en-US" altLang="zh-CN" sz="2700" i="1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558" name="TextBox 558"/>
          <p:cNvSpPr txBox="1"/>
          <p:nvPr/>
        </p:nvSpPr>
        <p:spPr>
          <a:xfrm>
            <a:off x="5918441" y="4673224"/>
            <a:ext cx="301228" cy="411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70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</a:p>
        </p:txBody>
      </p:sp>
      <p:sp>
        <p:nvSpPr>
          <p:cNvPr id="559" name="TextBox 559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560" name="TextBox 560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Picture 5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161020" cy="5181600"/>
          </a:xfrm>
          <a:prstGeom prst="rect">
            <a:avLst/>
          </a:prstGeom>
        </p:spPr>
      </p:pic>
      <p:sp>
        <p:nvSpPr>
          <p:cNvPr id="2" name="Freeform 56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Freeform 56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4" name="Freeform 56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Freeform 56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TextBox 566"/>
          <p:cNvSpPr txBox="1"/>
          <p:nvPr/>
        </p:nvSpPr>
        <p:spPr>
          <a:xfrm>
            <a:off x="2057400" y="721118"/>
            <a:ext cx="6433692" cy="4348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5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10"/>
              </a:lnSpc>
            </a:pPr>
            <a:endParaRPr lang="en-US" dirty="0" smtClean="0"/>
          </a:p>
          <a:p>
            <a:pPr marL="0" indent="1343405">
              <a:lnSpc>
                <a:spcPct val="100000"/>
              </a:lnSpc>
            </a:pPr>
            <a:r>
              <a:rPr lang="en-US" altLang="zh-CN" sz="4800" spc="370" dirty="0">
                <a:solidFill>
                  <a:srgbClr val="000000"/>
                </a:solidFill>
                <a:latin typeface="Times New Roman"/>
                <a:ea typeface="Times New Roman"/>
              </a:rPr>
              <a:t>Est</a:t>
            </a:r>
            <a:r>
              <a:rPr lang="en-US" altLang="zh-CN" sz="4800" spc="365" dirty="0">
                <a:solidFill>
                  <a:srgbClr val="000000"/>
                </a:solidFill>
                <a:latin typeface="Times New Roman"/>
                <a:ea typeface="Times New Roman"/>
              </a:rPr>
              <a:t>abilidad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610"/>
              </a:lnSpc>
            </a:pPr>
            <a:endParaRPr lang="en-US" dirty="0" smtClean="0"/>
          </a:p>
          <a:p>
            <a:pPr marL="0" indent="1497329">
              <a:lnSpc>
                <a:spcPct val="100000"/>
              </a:lnSpc>
            </a:pPr>
            <a:r>
              <a:rPr lang="en-US" altLang="zh-CN" sz="4400" spc="5" dirty="0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lasificacion</a:t>
            </a:r>
          </a:p>
        </p:txBody>
      </p:sp>
      <p:sp>
        <p:nvSpPr>
          <p:cNvPr id="567" name="TextBox 567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568" name="TextBox 568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Picture 5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161020" cy="5181600"/>
          </a:xfrm>
          <a:prstGeom prst="rect">
            <a:avLst/>
          </a:prstGeom>
        </p:spPr>
      </p:pic>
      <p:sp>
        <p:nvSpPr>
          <p:cNvPr id="2" name="Freeform 570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" name="Freeform 571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Freeform 572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" name="Freeform 573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" name="TextBox 574"/>
          <p:cNvSpPr txBox="1"/>
          <p:nvPr/>
        </p:nvSpPr>
        <p:spPr>
          <a:xfrm>
            <a:off x="2057400" y="721118"/>
            <a:ext cx="6433692" cy="50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5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10"/>
              </a:lnSpc>
            </a:pPr>
            <a:endParaRPr lang="en-US" dirty="0" smtClean="0"/>
          </a:p>
          <a:p>
            <a:pPr marL="0" indent="1343405">
              <a:lnSpc>
                <a:spcPct val="100000"/>
              </a:lnSpc>
            </a:pPr>
            <a:r>
              <a:rPr lang="en-US" altLang="zh-CN" sz="4800" spc="370" dirty="0">
                <a:solidFill>
                  <a:srgbClr val="000000"/>
                </a:solidFill>
                <a:latin typeface="Times New Roman"/>
                <a:ea typeface="Times New Roman"/>
              </a:rPr>
              <a:t>Est</a:t>
            </a:r>
            <a:r>
              <a:rPr lang="en-US" altLang="zh-CN" sz="4800" spc="365" dirty="0">
                <a:solidFill>
                  <a:srgbClr val="000000"/>
                </a:solidFill>
                <a:latin typeface="Times New Roman"/>
                <a:ea typeface="Times New Roman"/>
              </a:rPr>
              <a:t>abilidad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610"/>
              </a:lnSpc>
            </a:pPr>
            <a:endParaRPr lang="en-US" dirty="0" smtClean="0"/>
          </a:p>
          <a:p>
            <a:pPr marL="0" indent="1125473">
              <a:lnSpc>
                <a:spcPct val="100000"/>
              </a:lnSpc>
            </a:pPr>
            <a:r>
              <a:rPr lang="en-US" altLang="zh-CN" sz="4400" spc="-5" dirty="0">
                <a:solidFill>
                  <a:srgbClr val="000000"/>
                </a:solidFill>
                <a:latin typeface="Times New Roman"/>
                <a:ea typeface="Times New Roman"/>
              </a:rPr>
              <a:t>ESTABI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LIDAD</a:t>
            </a:r>
          </a:p>
          <a:p>
            <a:pPr marL="0" indent="1606270">
              <a:lnSpc>
                <a:spcPct val="100000"/>
              </a:lnSpc>
            </a:pPr>
            <a:r>
              <a:rPr lang="en-US" altLang="zh-CN" sz="4400" spc="-10" dirty="0">
                <a:solidFill>
                  <a:srgbClr val="000000"/>
                </a:solidFill>
                <a:latin typeface="Times New Roman"/>
                <a:ea typeface="Times New Roman"/>
              </a:rPr>
              <a:t>ANGU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LAR</a:t>
            </a:r>
          </a:p>
        </p:txBody>
      </p:sp>
      <p:sp>
        <p:nvSpPr>
          <p:cNvPr id="575" name="TextBox 57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576" name="TextBox 57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Picture 5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519159" cy="5181600"/>
          </a:xfrm>
          <a:prstGeom prst="rect">
            <a:avLst/>
          </a:prstGeom>
        </p:spPr>
      </p:pic>
      <p:sp>
        <p:nvSpPr>
          <p:cNvPr id="3" name="Freeform 57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9" name="Freeform 57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0" name="Freeform 58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1" name="Freeform 58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2" name="TextBox 582"/>
          <p:cNvSpPr txBox="1"/>
          <p:nvPr/>
        </p:nvSpPr>
        <p:spPr>
          <a:xfrm>
            <a:off x="1006602" y="778380"/>
            <a:ext cx="5889374" cy="2863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625"/>
              </a:lnSpc>
            </a:pPr>
            <a:endParaRPr lang="en-US" dirty="0" smtClean="0"/>
          </a:p>
          <a:p>
            <a:pPr marL="0" indent="3376421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1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1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</a:p>
          <a:p>
            <a:pPr>
              <a:lnSpc>
                <a:spcPts val="725"/>
              </a:lnSpc>
            </a:pPr>
            <a:endParaRPr lang="en-US" dirty="0" smtClean="0"/>
          </a:p>
          <a:p>
            <a:pPr marL="3614927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-Habilidad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equilibrio</a:t>
            </a:r>
            <a:r>
              <a:rPr lang="en-US" altLang="zh-CN" sz="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operativo.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-Equilibrio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fuerzas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opuestas.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75"/>
              </a:lnSpc>
            </a:pPr>
            <a:endParaRPr lang="en-US" dirty="0" smtClean="0"/>
          </a:p>
          <a:p>
            <a:pPr marL="0" indent="1118615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</a:p>
          <a:p>
            <a:pPr>
              <a:lnSpc>
                <a:spcPts val="640"/>
              </a:lnSpc>
            </a:pPr>
            <a:endParaRPr lang="en-US" dirty="0" smtClean="0"/>
          </a:p>
          <a:p>
            <a:pPr marL="117348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incronismo.</a:t>
            </a:r>
          </a:p>
          <a:p>
            <a:pPr marL="117348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Balance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65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sincronica</a:t>
            </a:r>
          </a:p>
          <a:p>
            <a:pPr>
              <a:lnSpc>
                <a:spcPts val="1150"/>
              </a:lnSpc>
            </a:pPr>
            <a:endParaRPr lang="en-US" dirty="0" smtClean="0"/>
          </a:p>
          <a:p>
            <a:pPr marL="0" indent="4145279">
              <a:lnSpc>
                <a:spcPct val="100000"/>
              </a:lnSpc>
              <a:tabLst>
                <a:tab pos="5489447" algn="l"/>
              </a:tabLst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(*)	</a:t>
            </a:r>
            <a:r>
              <a:rPr lang="en-US" altLang="zh-CN" sz="650" spc="-10" dirty="0">
                <a:solidFill>
                  <a:srgbClr val="000000"/>
                </a:solidFill>
                <a:latin typeface="Times New Roman"/>
                <a:ea typeface="Times New Roman"/>
              </a:rPr>
              <a:t>(*)</a:t>
            </a:r>
          </a:p>
        </p:txBody>
      </p:sp>
      <p:sp>
        <p:nvSpPr>
          <p:cNvPr id="583" name="TextBox 583"/>
          <p:cNvSpPr txBox="1"/>
          <p:nvPr/>
        </p:nvSpPr>
        <p:spPr>
          <a:xfrm>
            <a:off x="7117080" y="2742077"/>
            <a:ext cx="1718123" cy="6124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33171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114"/>
              </a:lnSpc>
            </a:pPr>
            <a:endParaRPr lang="en-US" dirty="0" smtClean="0"/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-Habilidad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valor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acept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able.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-Balance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reactiva.</a:t>
            </a:r>
          </a:p>
        </p:txBody>
      </p:sp>
      <p:sp>
        <p:nvSpPr>
          <p:cNvPr id="584" name="TextBox 584"/>
          <p:cNvSpPr txBox="1"/>
          <p:nvPr/>
        </p:nvSpPr>
        <p:spPr>
          <a:xfrm>
            <a:off x="1255772" y="3648857"/>
            <a:ext cx="836878" cy="336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95253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Estabi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lidad</a:t>
            </a:r>
          </a:p>
          <a:p>
            <a:pPr marL="0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</a:p>
        </p:txBody>
      </p:sp>
      <p:sp>
        <p:nvSpPr>
          <p:cNvPr id="585" name="TextBox 585"/>
          <p:cNvSpPr txBox="1"/>
          <p:nvPr/>
        </p:nvSpPr>
        <p:spPr>
          <a:xfrm>
            <a:off x="2977133" y="3642761"/>
            <a:ext cx="1102459" cy="6879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67639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Estab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ilidad</a:t>
            </a:r>
          </a:p>
          <a:p>
            <a:pPr marL="0" indent="211072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Tras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itoria</a:t>
            </a:r>
          </a:p>
          <a:p>
            <a:pPr marL="0" hangingPunct="0">
              <a:lnSpc>
                <a:spcPct val="102083"/>
              </a:lnSpc>
              <a:spcBef>
                <a:spcPts val="375"/>
              </a:spcBef>
            </a:pP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-Grandes</a:t>
            </a:r>
            <a:r>
              <a:rPr lang="en-US" altLang="zh-CN" sz="65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Times New Roman"/>
                <a:ea typeface="Times New Roman"/>
              </a:rPr>
              <a:t>perturbaciones.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-Primera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oscilacion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aperiodica.</a:t>
            </a:r>
          </a:p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-Periodo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10s</a:t>
            </a:r>
          </a:p>
        </p:txBody>
      </p:sp>
      <p:sp>
        <p:nvSpPr>
          <p:cNvPr id="586" name="TextBox 586"/>
          <p:cNvSpPr txBox="1"/>
          <p:nvPr/>
        </p:nvSpPr>
        <p:spPr>
          <a:xfrm>
            <a:off x="4130040" y="3642761"/>
            <a:ext cx="1052369" cy="972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66877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1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 marL="0" indent="123444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Termino</a:t>
            </a:r>
            <a:r>
              <a:rPr lang="en-US" altLang="zh-CN" sz="11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Medio</a:t>
            </a:r>
          </a:p>
          <a:p>
            <a:pPr marL="0" hangingPunct="0">
              <a:lnSpc>
                <a:spcPct val="102083"/>
              </a:lnSpc>
              <a:spcBef>
                <a:spcPts val="220"/>
              </a:spcBef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-Severos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trastornos;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variaciones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volt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aje.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-Dinámica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lenta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rápida.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-Período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algunos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minutos.</a:t>
            </a:r>
          </a:p>
        </p:txBody>
      </p:sp>
      <p:sp>
        <p:nvSpPr>
          <p:cNvPr id="587" name="TextBox 587"/>
          <p:cNvSpPr txBox="1"/>
          <p:nvPr/>
        </p:nvSpPr>
        <p:spPr>
          <a:xfrm>
            <a:off x="5430773" y="3641999"/>
            <a:ext cx="1049300" cy="8727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97361" hangingPunct="0">
              <a:lnSpc>
                <a:spcPct val="100833"/>
              </a:lnSpc>
            </a:pPr>
            <a:r>
              <a:rPr lang="en-US" altLang="zh-CN" sz="1100" spc="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-1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Largo</a:t>
            </a:r>
          </a:p>
          <a:p>
            <a:pPr marL="0" hangingPunct="0">
              <a:lnSpc>
                <a:spcPct val="102083"/>
              </a:lnSpc>
              <a:spcBef>
                <a:spcPts val="215"/>
              </a:spcBef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-Frecuencia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uniforme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sist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ema.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-Dinámica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lenta.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-Período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decenas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minutos</a:t>
            </a:r>
          </a:p>
        </p:txBody>
      </p:sp>
      <p:sp>
        <p:nvSpPr>
          <p:cNvPr id="588" name="TextBox 588"/>
          <p:cNvSpPr txBox="1"/>
          <p:nvPr/>
        </p:nvSpPr>
        <p:spPr>
          <a:xfrm>
            <a:off x="6803135" y="3642761"/>
            <a:ext cx="1152309" cy="911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64997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Gran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des</a:t>
            </a:r>
          </a:p>
          <a:p>
            <a:pPr marL="0" indent="181356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Perturba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ciones</a:t>
            </a:r>
          </a:p>
          <a:p>
            <a:pPr>
              <a:lnSpc>
                <a:spcPts val="540"/>
              </a:lnSpc>
            </a:pPr>
            <a:endParaRPr lang="en-US" dirty="0" smtClean="0"/>
          </a:p>
          <a:p>
            <a:pPr marL="0" hangingPunct="0">
              <a:lnSpc>
                <a:spcPct val="101250"/>
              </a:lnSpc>
            </a:pP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-Grandes</a:t>
            </a:r>
            <a:r>
              <a:rPr lang="en-US" altLang="zh-CN" sz="65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t/>
            </a:r>
            <a:br/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-Eventos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suicheo.</a:t>
            </a:r>
          </a:p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Dinámica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ULTC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cargas.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Coordinación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protecciones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contr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oles</a:t>
            </a:r>
          </a:p>
        </p:txBody>
      </p:sp>
      <p:sp>
        <p:nvSpPr>
          <p:cNvPr id="589" name="TextBox 589"/>
          <p:cNvSpPr txBox="1"/>
          <p:nvPr/>
        </p:nvSpPr>
        <p:spPr>
          <a:xfrm>
            <a:off x="8437626" y="3648857"/>
            <a:ext cx="1065937" cy="8041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53745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Pequ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enas</a:t>
            </a:r>
          </a:p>
          <a:p>
            <a:pPr marL="0" indent="101343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Perturba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ciones</a:t>
            </a:r>
          </a:p>
          <a:p>
            <a:pPr>
              <a:lnSpc>
                <a:spcPts val="500"/>
              </a:lnSpc>
            </a:pPr>
            <a:endParaRPr lang="en-US" dirty="0" smtClean="0"/>
          </a:p>
          <a:p>
            <a:pPr marL="0" hangingPunct="0">
              <a:lnSpc>
                <a:spcPct val="101250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-Relaciones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i="1" dirty="0">
                <a:solidFill>
                  <a:srgbClr val="000000"/>
                </a:solidFill>
                <a:latin typeface="Times New Roman"/>
                <a:ea typeface="Times New Roman"/>
              </a:rPr>
              <a:t>P/Q-V</a:t>
            </a:r>
            <a:r>
              <a:rPr lang="en-US" altLang="zh-CN" sz="65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estacio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nario.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-Margen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estabilidad,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i="1" dirty="0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zh-CN" sz="65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rese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rva.</a:t>
            </a:r>
          </a:p>
        </p:txBody>
      </p:sp>
      <p:sp>
        <p:nvSpPr>
          <p:cNvPr id="590" name="TextBox 59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591" name="TextBox 59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02158" y="4337304"/>
          <a:ext cx="3397971" cy="11005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6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57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852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95034">
                        <a:lnSpc>
                          <a:spcPct val="100000"/>
                        </a:lnSpc>
                        <a:spcBef>
                          <a:spcPts val="104"/>
                        </a:spcBef>
                      </a:pP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Inestabilid</a:t>
                      </a:r>
                      <a:r>
                        <a:rPr lang="en-US" altLang="zh-CN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ad</a:t>
                      </a:r>
                    </a:p>
                    <a:p>
                      <a:pPr marL="0" indent="45497">
                        <a:lnSpc>
                          <a:spcPct val="100000"/>
                        </a:lnSpc>
                      </a:pP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No</a:t>
                      </a:r>
                      <a:r>
                        <a:rPr lang="en-US" altLang="zh-CN" sz="1100" spc="2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Oscilatoria</a:t>
                      </a:r>
                    </a:p>
                  </a:txBody>
                  <a:tcPr marL="0" marR="0" marT="0" marB="0"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94272">
                        <a:lnSpc>
                          <a:spcPct val="100000"/>
                        </a:lnSpc>
                        <a:spcBef>
                          <a:spcPts val="104"/>
                        </a:spcBef>
                      </a:pP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Inestabilid</a:t>
                      </a:r>
                      <a:r>
                        <a:rPr lang="en-US" altLang="zh-CN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ad</a:t>
                      </a:r>
                    </a:p>
                    <a:p>
                      <a:pPr marL="0" indent="149137">
                        <a:lnSpc>
                          <a:spcPct val="100000"/>
                        </a:lnSpc>
                      </a:pPr>
                      <a:r>
                        <a:rPr lang="en-US" altLang="zh-CN" sz="1100" spc="-1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scilatoria</a:t>
                      </a:r>
                    </a:p>
                  </a:txBody>
                  <a:tcPr marL="0" marR="0" marT="0" marB="0"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3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65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Freeform 59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" name="Freeform 59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Freeform 59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Freeform 59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8" name="Picture 5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" y="1615440"/>
            <a:ext cx="9357359" cy="5181600"/>
          </a:xfrm>
          <a:prstGeom prst="rect">
            <a:avLst/>
          </a:prstGeom>
        </p:spPr>
      </p:pic>
      <p:sp>
        <p:nvSpPr>
          <p:cNvPr id="2" name="TextBox 598"/>
          <p:cNvSpPr txBox="1"/>
          <p:nvPr/>
        </p:nvSpPr>
        <p:spPr>
          <a:xfrm>
            <a:off x="1006602" y="778380"/>
            <a:ext cx="6003674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</a:p>
        </p:txBody>
      </p:sp>
      <p:sp>
        <p:nvSpPr>
          <p:cNvPr id="599" name="TextBox 599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00" name="TextBox 600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Picture 6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60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3" name="Freeform 60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" name="Freeform 60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5" name="Freeform 60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6" name="TextBox 606"/>
          <p:cNvSpPr txBox="1"/>
          <p:nvPr/>
        </p:nvSpPr>
        <p:spPr>
          <a:xfrm>
            <a:off x="1006602" y="807375"/>
            <a:ext cx="4297956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</a:p>
        </p:txBody>
      </p:sp>
      <p:sp>
        <p:nvSpPr>
          <p:cNvPr id="607" name="TextBox 607"/>
          <p:cNvSpPr txBox="1"/>
          <p:nvPr/>
        </p:nvSpPr>
        <p:spPr>
          <a:xfrm>
            <a:off x="1006602" y="1653730"/>
            <a:ext cx="8172958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0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0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sincrónicas</a:t>
            </a:r>
          </a:p>
        </p:txBody>
      </p:sp>
      <p:sp>
        <p:nvSpPr>
          <p:cNvPr id="608" name="TextBox 608"/>
          <p:cNvSpPr txBox="1"/>
          <p:nvPr/>
        </p:nvSpPr>
        <p:spPr>
          <a:xfrm>
            <a:off x="1349502" y="2080450"/>
            <a:ext cx="7831656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7369168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interconectadas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2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	</a:t>
            </a:r>
            <a:r>
              <a:rPr lang="en-US" altLang="zh-CN" sz="2800" spc="-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609" name="TextBox 609"/>
          <p:cNvSpPr txBox="1"/>
          <p:nvPr/>
        </p:nvSpPr>
        <p:spPr>
          <a:xfrm>
            <a:off x="1006602" y="2509702"/>
            <a:ext cx="8059939" cy="937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sincronismo</a:t>
            </a:r>
          </a:p>
          <a:p>
            <a:pPr>
              <a:lnSpc>
                <a:spcPts val="65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envuelve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</a:p>
        </p:txBody>
      </p:sp>
      <p:sp>
        <p:nvSpPr>
          <p:cNvPr id="610" name="TextBox 610"/>
          <p:cNvSpPr txBox="1"/>
          <p:nvPr/>
        </p:nvSpPr>
        <p:spPr>
          <a:xfrm>
            <a:off x="1349502" y="3447463"/>
            <a:ext cx="7831017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oscilaciones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electromecánicas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inherentes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</a:p>
        </p:txBody>
      </p:sp>
      <p:sp>
        <p:nvSpPr>
          <p:cNvPr id="611" name="TextBox 611"/>
          <p:cNvSpPr txBox="1"/>
          <p:nvPr/>
        </p:nvSpPr>
        <p:spPr>
          <a:xfrm>
            <a:off x="1006602" y="3874184"/>
            <a:ext cx="8148017" cy="1793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</a:p>
          <a:p>
            <a:pPr>
              <a:lnSpc>
                <a:spcPts val="655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factor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fundamental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manera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salidas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sincrónicas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varían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sus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rotores</a:t>
            </a:r>
            <a:r>
              <a:rPr lang="en-US" altLang="zh-CN" sz="2800" i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oscilando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612" name="TextBox 61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13" name="TextBox 613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Picture 6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61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" name="Freeform 61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7" name="Freeform 61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" name="Freeform 61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9" name="TextBox 619"/>
          <p:cNvSpPr txBox="1"/>
          <p:nvPr/>
        </p:nvSpPr>
        <p:spPr>
          <a:xfrm>
            <a:off x="1006601" y="778380"/>
            <a:ext cx="8149905" cy="5729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15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9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2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condición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equilibrio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</a:p>
          <a:p>
            <a:pPr marL="0" indent="342901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fuerzas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opuestas</a:t>
            </a:r>
            <a:r>
              <a:rPr lang="en-US" altLang="zh-CN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marL="342901" indent="-342900" hangingPunct="0">
              <a:lnSpc>
                <a:spcPct val="94583"/>
              </a:lnSpc>
            </a:pP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mecanismo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cual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sincrónicas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interconectadas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mantienen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otras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través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fuerzas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ea typeface="Times New Roman"/>
              </a:rPr>
              <a:t>restauradoras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cuales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actúan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siempre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estas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fuerzas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tendentes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acelerar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35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desacelerar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25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25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20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respecto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otras</a:t>
            </a:r>
            <a:r>
              <a:rPr lang="en-US" altLang="zh-CN" sz="2800" i="1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marL="342865" indent="-342865" hangingPunct="0">
              <a:lnSpc>
                <a:spcPct val="95416"/>
              </a:lnSpc>
            </a:pP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Bajo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condiciones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permanente,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ea typeface="Times New Roman"/>
              </a:rPr>
              <a:t>existe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equilibrio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ente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mecánico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entrada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eléctrico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salida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cada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máquina,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velocidad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mantiene</a:t>
            </a:r>
            <a:r>
              <a:rPr lang="en-US" altLang="zh-CN" sz="2800" i="1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constante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620" name="TextBox 62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21" name="TextBox 62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Picture 6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62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Freeform 62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Freeform 62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Freeform 62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7" name="TextBox 627"/>
          <p:cNvSpPr txBox="1"/>
          <p:nvPr/>
        </p:nvSpPr>
        <p:spPr>
          <a:xfrm>
            <a:off x="1006602" y="807375"/>
            <a:ext cx="8150472" cy="5677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3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perturbado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equilibrio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</a:p>
          <a:p>
            <a:pPr marL="0" indent="342936">
              <a:lnSpc>
                <a:spcPct val="90833"/>
              </a:lnSpc>
              <a:tabLst>
                <a:tab pos="2448560" algn="l"/>
                <a:tab pos="4347290" algn="l"/>
                <a:tab pos="5101735" algn="l"/>
                <a:tab pos="5775225" algn="l"/>
                <a:tab pos="7868075" algn="l"/>
              </a:tabLst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trastornado,	resultando	en	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	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aceleración	</a:t>
            </a:r>
            <a:r>
              <a:rPr lang="en-US" altLang="zh-CN" sz="2800" i="1" spc="-40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</a:p>
          <a:p>
            <a:pPr marL="342936" hangingPunct="0">
              <a:lnSpc>
                <a:spcPct val="95416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desaceleración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rotores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acuerdo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leyes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movimiento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cuerpo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rot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ante.</a:t>
            </a:r>
          </a:p>
          <a:p>
            <a:pPr marL="342936" indent="-342900" hangingPunct="0">
              <a:lnSpc>
                <a:spcPct val="95416"/>
              </a:lnSpc>
            </a:pP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temporalmente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gira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rápido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otro,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posición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roto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relativo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aquella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lentas</a:t>
            </a:r>
            <a:r>
              <a:rPr lang="en-US" altLang="zh-CN" sz="2800" spc="-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avanzará.</a:t>
            </a:r>
          </a:p>
          <a:p>
            <a:pPr marL="342936" indent="-342900" hangingPunct="0">
              <a:lnSpc>
                <a:spcPct val="95416"/>
              </a:lnSpc>
            </a:pP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diferencia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resultante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transfiere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ea typeface="Times New Roman"/>
              </a:rPr>
              <a:t>parte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lenta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rápida,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dependiendo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relaciones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potencia-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áng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ulo.</a:t>
            </a:r>
          </a:p>
        </p:txBody>
      </p:sp>
      <p:sp>
        <p:nvSpPr>
          <p:cNvPr id="628" name="TextBox 62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29" name="TextBox 629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Picture 6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63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2" name="Freeform 63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Freeform 63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4" name="Freeform 63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5" name="TextBox 635"/>
          <p:cNvSpPr txBox="1"/>
          <p:nvPr/>
        </p:nvSpPr>
        <p:spPr>
          <a:xfrm>
            <a:off x="1006602" y="807375"/>
            <a:ext cx="4297956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</a:p>
        </p:txBody>
      </p:sp>
      <p:sp>
        <p:nvSpPr>
          <p:cNvPr id="636" name="TextBox 636"/>
          <p:cNvSpPr txBox="1"/>
          <p:nvPr/>
        </p:nvSpPr>
        <p:spPr>
          <a:xfrm>
            <a:off x="1006602" y="1653730"/>
            <a:ext cx="817270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relaciones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potencia-ángulo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ha</a:t>
            </a:r>
          </a:p>
        </p:txBody>
      </p:sp>
      <p:sp>
        <p:nvSpPr>
          <p:cNvPr id="637" name="TextBox 637"/>
          <p:cNvSpPr txBox="1"/>
          <p:nvPr/>
        </p:nvSpPr>
        <p:spPr>
          <a:xfrm>
            <a:off x="1006565" y="2080450"/>
            <a:ext cx="8149228" cy="17937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1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discutido,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altamente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2800" i="1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lineales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669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allá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ciertos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limites,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incremento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separación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acompañado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decremento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transferencia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potencia;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esto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incrementa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</p:txBody>
      </p:sp>
      <p:sp>
        <p:nvSpPr>
          <p:cNvPr id="638" name="TextBox 638"/>
          <p:cNvSpPr txBox="1"/>
          <p:nvPr/>
        </p:nvSpPr>
        <p:spPr>
          <a:xfrm>
            <a:off x="1349466" y="3874153"/>
            <a:ext cx="783222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separación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encamina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hacia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</p:txBody>
      </p:sp>
      <p:sp>
        <p:nvSpPr>
          <p:cNvPr id="639" name="TextBox 639"/>
          <p:cNvSpPr txBox="1"/>
          <p:nvPr/>
        </p:nvSpPr>
        <p:spPr>
          <a:xfrm>
            <a:off x="1006565" y="4301640"/>
            <a:ext cx="8060221" cy="1368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-3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6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situación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dada,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depende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sobre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ea typeface="Times New Roman"/>
              </a:rPr>
              <a:t>desviaciones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</a:p>
        </p:txBody>
      </p:sp>
      <p:sp>
        <p:nvSpPr>
          <p:cNvPr id="640" name="TextBox 640"/>
          <p:cNvSpPr txBox="1"/>
          <p:nvPr/>
        </p:nvSpPr>
        <p:spPr>
          <a:xfrm>
            <a:off x="1349466" y="5670432"/>
            <a:ext cx="782959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posiciones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angulares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rotores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resulten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</a:p>
        </p:txBody>
      </p:sp>
      <p:sp>
        <p:nvSpPr>
          <p:cNvPr id="641" name="TextBox 641"/>
          <p:cNvSpPr txBox="1"/>
          <p:nvPr/>
        </p:nvSpPr>
        <p:spPr>
          <a:xfrm>
            <a:off x="1349466" y="6097153"/>
            <a:ext cx="5469182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suficiente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restablecimiento.</a:t>
            </a:r>
          </a:p>
        </p:txBody>
      </p:sp>
      <p:sp>
        <p:nvSpPr>
          <p:cNvPr id="642" name="TextBox 64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43" name="TextBox 643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Picture 6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64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6" name="Freeform 64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7" name="Freeform 64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8" name="Freeform 64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9" name="TextBox 649"/>
          <p:cNvSpPr txBox="1"/>
          <p:nvPr/>
        </p:nvSpPr>
        <p:spPr>
          <a:xfrm>
            <a:off x="1006602" y="807375"/>
            <a:ext cx="4297956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</a:p>
        </p:txBody>
      </p:sp>
      <p:sp>
        <p:nvSpPr>
          <p:cNvPr id="650" name="TextBox 650"/>
          <p:cNvSpPr txBox="1"/>
          <p:nvPr/>
        </p:nvSpPr>
        <p:spPr>
          <a:xfrm>
            <a:off x="1006602" y="1653730"/>
            <a:ext cx="817253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899726" algn="l"/>
                <a:tab pos="2864589" algn="l"/>
                <a:tab pos="4539452" algn="l"/>
                <a:tab pos="6450032" algn="l"/>
                <a:tab pos="778904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Cuando	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una	maquina	sincrónica	pierde	</a:t>
            </a:r>
            <a:r>
              <a:rPr lang="en-US" altLang="zh-CN" sz="2800" spc="-25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</a:p>
        </p:txBody>
      </p:sp>
      <p:sp>
        <p:nvSpPr>
          <p:cNvPr id="651" name="TextBox 651"/>
          <p:cNvSpPr txBox="1"/>
          <p:nvPr/>
        </p:nvSpPr>
        <p:spPr>
          <a:xfrm>
            <a:off x="1349502" y="2080450"/>
            <a:ext cx="7805260" cy="17091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“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sale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fuera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paso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”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falls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out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the</a:t>
            </a:r>
            <a:r>
              <a:rPr lang="en-US" altLang="zh-CN" sz="2800" i="1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step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resto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sistema,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su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gira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velocidad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alta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baja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requerida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generar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sistema.</a:t>
            </a:r>
          </a:p>
        </p:txBody>
      </p:sp>
      <p:sp>
        <p:nvSpPr>
          <p:cNvPr id="652" name="TextBox 652"/>
          <p:cNvSpPr txBox="1"/>
          <p:nvPr/>
        </p:nvSpPr>
        <p:spPr>
          <a:xfrm>
            <a:off x="1006602" y="3874188"/>
            <a:ext cx="817306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15571" algn="l"/>
                <a:tab pos="3343782" algn="l"/>
                <a:tab pos="4450736" algn="l"/>
                <a:tab pos="5517942" algn="l"/>
                <a:tab pos="6822502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	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deslizamiento	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slip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)	entre	campo	</a:t>
            </a: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rotatorio</a:t>
            </a:r>
          </a:p>
        </p:txBody>
      </p:sp>
      <p:sp>
        <p:nvSpPr>
          <p:cNvPr id="653" name="TextBox 653"/>
          <p:cNvSpPr txBox="1"/>
          <p:nvPr/>
        </p:nvSpPr>
        <p:spPr>
          <a:xfrm>
            <a:off x="1349538" y="4301683"/>
            <a:ext cx="7805261" cy="2135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estatorico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(correspondiente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sistema)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resulta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2800" i="1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fluctuaciones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salida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esto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causa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protección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aislé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654" name="TextBox 65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55" name="TextBox 65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Picture 6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65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8" name="Freeform 65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9" name="Freeform 65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Freeform 66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1" name="TextBox 661"/>
          <p:cNvSpPr txBox="1"/>
          <p:nvPr/>
        </p:nvSpPr>
        <p:spPr>
          <a:xfrm>
            <a:off x="1006602" y="807375"/>
            <a:ext cx="8136187" cy="17854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8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</a:p>
          <a:p>
            <a:pPr>
              <a:lnSpc>
                <a:spcPts val="1935"/>
              </a:lnSpc>
            </a:pPr>
            <a:endParaRPr lang="en-US" dirty="0" smtClean="0"/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400" spc="5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spc="69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4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Times New Roman"/>
                <a:ea typeface="Times New Roman"/>
              </a:rPr>
              <a:t>cambio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Times New Roman"/>
                <a:ea typeface="Times New Roman"/>
              </a:rPr>
              <a:t>eléctrico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2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Times New Roman"/>
                <a:ea typeface="Times New Roman"/>
              </a:rPr>
              <a:t>sincrónica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luego</a:t>
            </a:r>
            <a:r>
              <a:rPr lang="en-US" altLang="zh-CN" sz="24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24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resuelto</a:t>
            </a:r>
            <a:r>
              <a:rPr lang="en-US" altLang="zh-CN" sz="24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Times New Roman"/>
                <a:ea typeface="Times New Roman"/>
              </a:rPr>
              <a:t>com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ponentes:</a:t>
            </a:r>
          </a:p>
        </p:txBody>
      </p:sp>
      <p:sp>
        <p:nvSpPr>
          <p:cNvPr id="662" name="TextBox 662"/>
          <p:cNvSpPr txBox="1"/>
          <p:nvPr/>
        </p:nvSpPr>
        <p:spPr>
          <a:xfrm>
            <a:off x="1006602" y="3256822"/>
            <a:ext cx="841903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spc="-5" dirty="0">
                <a:solidFill>
                  <a:srgbClr val="000000"/>
                </a:solidFill>
                <a:latin typeface="Times New Roman"/>
                <a:ea typeface="Times New Roman"/>
              </a:rPr>
              <a:t>don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de:</a:t>
            </a:r>
          </a:p>
        </p:txBody>
      </p:sp>
      <p:sp>
        <p:nvSpPr>
          <p:cNvPr id="663" name="TextBox 663"/>
          <p:cNvSpPr txBox="1"/>
          <p:nvPr/>
        </p:nvSpPr>
        <p:spPr>
          <a:xfrm>
            <a:off x="3444240" y="2946057"/>
            <a:ext cx="550038" cy="619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714"/>
              </a:lnSpc>
            </a:pPr>
            <a:r>
              <a:rPr lang="en-US" altLang="zh-CN" sz="3100" spc="1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310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435115">
              <a:lnSpc>
                <a:spcPct val="100000"/>
              </a:lnSpc>
            </a:pPr>
            <a:r>
              <a:rPr lang="en-US" altLang="zh-CN" sz="1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</p:txBody>
      </p:sp>
      <p:sp>
        <p:nvSpPr>
          <p:cNvPr id="664" name="TextBox 664"/>
          <p:cNvSpPr txBox="1"/>
          <p:nvPr/>
        </p:nvSpPr>
        <p:spPr>
          <a:xfrm>
            <a:off x="4115561" y="2946057"/>
            <a:ext cx="229331" cy="4835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804"/>
              </a:lnSpc>
            </a:pPr>
            <a:r>
              <a:rPr lang="en-US" altLang="zh-CN" sz="3100" spc="-1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</a:p>
        </p:txBody>
      </p:sp>
      <p:sp>
        <p:nvSpPr>
          <p:cNvPr id="665" name="TextBox 665"/>
          <p:cNvSpPr txBox="1"/>
          <p:nvPr/>
        </p:nvSpPr>
        <p:spPr>
          <a:xfrm>
            <a:off x="4404342" y="2833656"/>
            <a:ext cx="329771" cy="746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1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201954">
              <a:lnSpc>
                <a:spcPct val="100000"/>
              </a:lnSpc>
            </a:pPr>
            <a:r>
              <a:rPr lang="en-US" altLang="zh-CN" sz="1800" i="1" spc="-3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666" name="TextBox 666"/>
          <p:cNvSpPr txBox="1"/>
          <p:nvPr/>
        </p:nvSpPr>
        <p:spPr>
          <a:xfrm>
            <a:off x="4758690" y="2946057"/>
            <a:ext cx="802355" cy="4835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804"/>
              </a:lnSpc>
            </a:pPr>
            <a:r>
              <a:rPr lang="en-US" altLang="zh-CN" sz="3100" spc="26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3100" spc="27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3100" spc="25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667" name="TextBox 667"/>
          <p:cNvSpPr txBox="1"/>
          <p:nvPr/>
        </p:nvSpPr>
        <p:spPr>
          <a:xfrm>
            <a:off x="5609844" y="2833656"/>
            <a:ext cx="384669" cy="746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1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205740">
              <a:lnSpc>
                <a:spcPct val="100000"/>
              </a:lnSpc>
            </a:pPr>
            <a:r>
              <a:rPr lang="en-US" altLang="zh-CN" sz="1800" i="1" spc="-35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</p:txBody>
      </p:sp>
      <p:sp>
        <p:nvSpPr>
          <p:cNvPr id="668" name="TextBox 668"/>
          <p:cNvSpPr txBox="1"/>
          <p:nvPr/>
        </p:nvSpPr>
        <p:spPr>
          <a:xfrm>
            <a:off x="6003797" y="2946057"/>
            <a:ext cx="659242" cy="4835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804"/>
              </a:lnSpc>
            </a:pPr>
            <a:r>
              <a:rPr lang="en-US" altLang="zh-CN" sz="3100" spc="680" dirty="0">
                <a:solidFill>
                  <a:srgbClr val="000000"/>
                </a:solidFill>
                <a:latin typeface="Symbol"/>
                <a:ea typeface="Symbol"/>
              </a:rPr>
              <a:t>Δω</a:t>
            </a:r>
          </a:p>
        </p:txBody>
      </p:sp>
      <p:sp>
        <p:nvSpPr>
          <p:cNvPr id="669" name="TextBox 669"/>
          <p:cNvSpPr txBox="1"/>
          <p:nvPr/>
        </p:nvSpPr>
        <p:spPr>
          <a:xfrm>
            <a:off x="1052322" y="3622582"/>
            <a:ext cx="8089286" cy="2557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96011">
              <a:lnSpc>
                <a:spcPct val="80000"/>
              </a:lnSpc>
            </a:pPr>
            <a:r>
              <a:rPr lang="en-US" altLang="zh-CN" sz="2550" i="1" spc="15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5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zh-CN" sz="15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550" spc="164" dirty="0">
                <a:solidFill>
                  <a:srgbClr val="000000"/>
                </a:solidFill>
                <a:latin typeface="Symbol"/>
                <a:ea typeface="Symbol"/>
              </a:rPr>
              <a:t>Δδ</a:t>
            </a:r>
            <a:r>
              <a:rPr lang="en-US" altLang="zh-CN" sz="2400" spc="11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9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125" dirty="0">
                <a:solidFill>
                  <a:srgbClr val="000000"/>
                </a:solidFill>
                <a:latin typeface="Times New Roman"/>
                <a:ea typeface="Times New Roman"/>
              </a:rPr>
              <a:t>componente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13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125" dirty="0">
                <a:solidFill>
                  <a:srgbClr val="000000"/>
                </a:solidFill>
                <a:latin typeface="Times New Roman"/>
                <a:ea typeface="Times New Roman"/>
              </a:rPr>
              <a:t>cambio</a:t>
            </a:r>
            <a:r>
              <a:rPr lang="en-US" altLang="zh-CN" sz="2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13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11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125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104" dirty="0">
                <a:solidFill>
                  <a:srgbClr val="000000"/>
                </a:solidFill>
                <a:latin typeface="Times New Roman"/>
                <a:ea typeface="Times New Roman"/>
              </a:rPr>
              <a:t>fase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125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9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  <a:p>
            <a:pPr marL="0" indent="297180">
              <a:lnSpc>
                <a:spcPct val="80416"/>
              </a:lnSpc>
              <a:tabLst>
                <a:tab pos="5077206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24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4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400" spc="13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rotorico	</a:t>
            </a:r>
            <a:r>
              <a:rPr lang="en-US" altLang="zh-CN" sz="2650" spc="135" dirty="0">
                <a:solidFill>
                  <a:srgbClr val="000000"/>
                </a:solidFill>
                <a:latin typeface="Symbol"/>
                <a:ea typeface="Symbol"/>
              </a:rPr>
              <a:t>Δδ</a:t>
            </a:r>
            <a:r>
              <a:rPr lang="en-US" altLang="zh-CN" sz="2650" spc="55" dirty="0">
                <a:solidFill>
                  <a:srgbClr val="000000"/>
                </a:solidFill>
                <a:latin typeface="Symbol"/>
                <a:cs typeface="Symbol"/>
              </a:rPr>
              <a:t>   </a:t>
            </a:r>
            <a:r>
              <a:rPr lang="en-US" altLang="zh-CN" sz="2400" spc="104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4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spc="85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spc="80" dirty="0">
                <a:solidFill>
                  <a:srgbClr val="000000"/>
                </a:solidFill>
                <a:latin typeface="Times New Roman"/>
                <a:ea typeface="Times New Roman"/>
              </a:rPr>
              <a:t>referida</a:t>
            </a:r>
            <a:r>
              <a:rPr lang="en-US" altLang="zh-CN" sz="24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spc="7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  <a:p>
            <a:pPr marL="0" indent="297180">
              <a:lnSpc>
                <a:spcPct val="80416"/>
              </a:lnSpc>
              <a:tabLst>
                <a:tab pos="5537454" algn="l"/>
              </a:tabLst>
            </a:pPr>
            <a:r>
              <a:rPr lang="en-US" altLang="zh-CN" sz="2400" spc="20" dirty="0">
                <a:solidFill>
                  <a:srgbClr val="000000"/>
                </a:solidFill>
                <a:latin typeface="Times New Roman"/>
                <a:ea typeface="Times New Roman"/>
              </a:rPr>
              <a:t>componente</a:t>
            </a:r>
            <a:r>
              <a:rPr lang="en-US" altLang="zh-CN" sz="2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400" i="1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sincronizante,</a:t>
            </a:r>
            <a:r>
              <a:rPr lang="en-US" altLang="zh-CN" sz="2400" i="1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60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50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S	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4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4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coeficiente</a:t>
            </a:r>
            <a:r>
              <a:rPr lang="en-US" altLang="zh-CN" sz="24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</a:p>
          <a:p>
            <a:pPr marL="0" indent="297180">
              <a:lnSpc>
                <a:spcPct val="8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4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sincronizante.</a:t>
            </a:r>
          </a:p>
          <a:p>
            <a:pPr marL="167639" indent="-167639" hangingPunct="0">
              <a:lnSpc>
                <a:spcPct val="80416"/>
              </a:lnSpc>
            </a:pPr>
            <a:r>
              <a:rPr lang="en-US" altLang="zh-CN" sz="25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25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500" spc="89" dirty="0">
                <a:solidFill>
                  <a:srgbClr val="000000"/>
                </a:solidFill>
                <a:latin typeface="Symbol"/>
                <a:ea typeface="Symbol"/>
              </a:rPr>
              <a:t>Δω</a:t>
            </a:r>
            <a:r>
              <a:rPr lang="en-US" altLang="zh-CN" sz="2400" spc="6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Times New Roman"/>
                <a:ea typeface="Times New Roman"/>
              </a:rPr>
              <a:t>componente</a:t>
            </a:r>
            <a:r>
              <a:rPr lang="en-US" altLang="zh-CN" sz="2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ea typeface="Times New Roman"/>
              </a:rPr>
              <a:t>fase</a:t>
            </a:r>
            <a:r>
              <a:rPr lang="en-US" altLang="zh-CN" sz="2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5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Times New Roman"/>
                <a:ea typeface="Times New Roman"/>
              </a:rPr>
              <a:t>desviación</a:t>
            </a:r>
            <a:r>
              <a:rPr lang="en-US" altLang="zh-CN" sz="2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50" i="1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velocidad</a:t>
            </a:r>
            <a:r>
              <a:rPr lang="en-US" altLang="zh-CN" sz="24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550" dirty="0">
                <a:solidFill>
                  <a:srgbClr val="000000"/>
                </a:solidFill>
                <a:latin typeface="Symbol"/>
                <a:ea typeface="Symbol"/>
              </a:rPr>
              <a:t>Δω</a:t>
            </a:r>
            <a:r>
              <a:rPr lang="en-US" altLang="zh-CN" sz="2550" spc="189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4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4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referido</a:t>
            </a:r>
            <a:r>
              <a:rPr lang="en-US" altLang="zh-CN" sz="24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4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4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componente</a:t>
            </a:r>
            <a:r>
              <a:rPr lang="en-US" altLang="zh-CN" sz="24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400" i="1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 marL="0" indent="297180">
              <a:lnSpc>
                <a:spcPct val="80416"/>
              </a:lnSpc>
              <a:tabLst>
                <a:tab pos="3766657" algn="l"/>
              </a:tabLst>
            </a:pP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amortiguamiento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;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650" i="1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550" i="1" dirty="0">
                <a:solidFill>
                  <a:srgbClr val="000000"/>
                </a:solidFill>
                <a:latin typeface="Times New Roman"/>
                <a:ea typeface="Times New Roman"/>
              </a:rPr>
              <a:t>D	</a:t>
            </a:r>
            <a:r>
              <a:rPr lang="en-US" altLang="zh-CN" sz="2400" spc="75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4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spc="64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4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spc="69" dirty="0">
                <a:solidFill>
                  <a:srgbClr val="000000"/>
                </a:solidFill>
                <a:latin typeface="Times New Roman"/>
                <a:ea typeface="Times New Roman"/>
              </a:rPr>
              <a:t>coeficiente</a:t>
            </a:r>
            <a:r>
              <a:rPr lang="en-US" altLang="zh-CN" sz="24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spc="10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spc="75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4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400" spc="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 marL="0" indent="297180">
              <a:lnSpc>
                <a:spcPct val="100000"/>
              </a:lnSpc>
            </a:pPr>
            <a:r>
              <a:rPr lang="en-US" altLang="zh-CN" sz="2400" spc="-5" dirty="0">
                <a:solidFill>
                  <a:srgbClr val="000000"/>
                </a:solidFill>
                <a:latin typeface="Times New Roman"/>
                <a:ea typeface="Times New Roman"/>
              </a:rPr>
              <a:t>amorti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guamiento.</a:t>
            </a:r>
          </a:p>
        </p:txBody>
      </p:sp>
      <p:sp>
        <p:nvSpPr>
          <p:cNvPr id="670" name="TextBox 67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71" name="TextBox 67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Picture 6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" y="1615440"/>
            <a:ext cx="8496300" cy="5181600"/>
          </a:xfrm>
          <a:prstGeom prst="rect">
            <a:avLst/>
          </a:prstGeom>
        </p:spPr>
      </p:pic>
      <p:sp>
        <p:nvSpPr>
          <p:cNvPr id="2" name="Freeform 67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" name="Freeform 67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5" name="Freeform 67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6" name="Freeform 67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7" name="TextBox 677"/>
          <p:cNvSpPr txBox="1"/>
          <p:nvPr/>
        </p:nvSpPr>
        <p:spPr>
          <a:xfrm>
            <a:off x="1006602" y="778380"/>
            <a:ext cx="8147734" cy="44628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15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9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342901" indent="-342901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depende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existencia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ambas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componentes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cada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sincrónicas.</a:t>
            </a:r>
          </a:p>
          <a:p>
            <a:pPr>
              <a:lnSpc>
                <a:spcPts val="680"/>
              </a:lnSpc>
            </a:pPr>
            <a:endParaRPr lang="en-US" dirty="0" smtClean="0"/>
          </a:p>
          <a:p>
            <a:pPr marL="342901" indent="-342900" hangingPunct="0">
              <a:lnSpc>
                <a:spcPct val="9958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carencia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suficiente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i="1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sincronizante</a:t>
            </a:r>
            <a:r>
              <a:rPr lang="en-US" altLang="zh-CN" sz="2800" i="1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resulta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través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flujo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aperiódico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rotor.</a:t>
            </a:r>
          </a:p>
          <a:p>
            <a:pPr>
              <a:lnSpc>
                <a:spcPts val="71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2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carencia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suficiente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amortiguamiento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resulta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i="1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oscilatoria.</a:t>
            </a:r>
          </a:p>
        </p:txBody>
      </p:sp>
      <p:sp>
        <p:nvSpPr>
          <p:cNvPr id="678" name="TextBox 67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79" name="TextBox 679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Freeform 680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1" name="Freeform 681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3" name="Picture 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" y="1615440"/>
            <a:ext cx="8328659" cy="5433060"/>
          </a:xfrm>
          <a:prstGeom prst="rect">
            <a:avLst/>
          </a:prstGeom>
        </p:spPr>
      </p:pic>
      <p:sp>
        <p:nvSpPr>
          <p:cNvPr id="2" name="TextBox 683"/>
          <p:cNvSpPr txBox="1"/>
          <p:nvPr/>
        </p:nvSpPr>
        <p:spPr>
          <a:xfrm>
            <a:off x="1006602" y="807375"/>
            <a:ext cx="7476801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95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7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95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</a:p>
        </p:txBody>
      </p:sp>
      <p:sp>
        <p:nvSpPr>
          <p:cNvPr id="684" name="TextBox 68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685" name="TextBox 68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Picture 6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68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8" name="Freeform 68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9" name="Freeform 68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0" name="Freeform 69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1" name="Freeform 691"/>
          <p:cNvSpPr/>
          <p:nvPr/>
        </p:nvSpPr>
        <p:spPr>
          <a:xfrm>
            <a:off x="9114155" y="6853555"/>
            <a:ext cx="296545" cy="271145"/>
          </a:xfrm>
          <a:custGeom>
            <a:avLst/>
            <a:gdLst>
              <a:gd name="connsiteX0" fmla="*/ 22225 w 296545"/>
              <a:gd name="connsiteY0" fmla="*/ 18922 h 271145"/>
              <a:gd name="connsiteX1" fmla="*/ 22225 w 296545"/>
              <a:gd name="connsiteY1" fmla="*/ 281051 h 271145"/>
              <a:gd name="connsiteX2" fmla="*/ 298068 w 296545"/>
              <a:gd name="connsiteY2" fmla="*/ 281051 h 271145"/>
              <a:gd name="connsiteX3" fmla="*/ 298068 w 296545"/>
              <a:gd name="connsiteY3" fmla="*/ 18922 h 271145"/>
              <a:gd name="connsiteX4" fmla="*/ 22225 w 296545"/>
              <a:gd name="connsiteY4" fmla="*/ 18922 h 271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545" h="271145">
                <a:moveTo>
                  <a:pt x="22225" y="18922"/>
                </a:moveTo>
                <a:lnTo>
                  <a:pt x="22225" y="281051"/>
                </a:lnTo>
                <a:lnTo>
                  <a:pt x="298068" y="281051"/>
                </a:lnTo>
                <a:lnTo>
                  <a:pt x="298068" y="18922"/>
                </a:lnTo>
                <a:lnTo>
                  <a:pt x="22225" y="18922"/>
                </a:lnTo>
                <a:close/>
              </a:path>
            </a:pathLst>
          </a:custGeom>
          <a:solidFill>
            <a:srgbClr val="DCDCD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2" name="Freeform 692"/>
          <p:cNvSpPr/>
          <p:nvPr/>
        </p:nvSpPr>
        <p:spPr>
          <a:xfrm>
            <a:off x="9126855" y="6853555"/>
            <a:ext cx="283845" cy="42545"/>
          </a:xfrm>
          <a:custGeom>
            <a:avLst/>
            <a:gdLst>
              <a:gd name="connsiteX0" fmla="*/ 9525 w 283845"/>
              <a:gd name="connsiteY0" fmla="*/ 26923 h 42545"/>
              <a:gd name="connsiteX1" fmla="*/ 285369 w 283845"/>
              <a:gd name="connsiteY1" fmla="*/ 26923 h 42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3845" h="42545">
                <a:moveTo>
                  <a:pt x="9525" y="26923"/>
                </a:moveTo>
                <a:lnTo>
                  <a:pt x="285369" y="26923"/>
                </a:lnTo>
              </a:path>
            </a:pathLst>
          </a:custGeom>
          <a:ln w="16002">
            <a:solidFill>
              <a:srgbClr val="E3E3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3" name="Freeform 693"/>
          <p:cNvSpPr/>
          <p:nvPr/>
        </p:nvSpPr>
        <p:spPr>
          <a:xfrm>
            <a:off x="9126855" y="6853555"/>
            <a:ext cx="29845" cy="283845"/>
          </a:xfrm>
          <a:custGeom>
            <a:avLst/>
            <a:gdLst>
              <a:gd name="connsiteX0" fmla="*/ 17526 w 29845"/>
              <a:gd name="connsiteY0" fmla="*/ 18922 h 283845"/>
              <a:gd name="connsiteX1" fmla="*/ 17526 w 29845"/>
              <a:gd name="connsiteY1" fmla="*/ 280289 h 283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845" h="283845">
                <a:moveTo>
                  <a:pt x="17526" y="18922"/>
                </a:moveTo>
                <a:lnTo>
                  <a:pt x="17526" y="280289"/>
                </a:lnTo>
              </a:path>
            </a:pathLst>
          </a:custGeom>
          <a:ln w="16002">
            <a:solidFill>
              <a:srgbClr val="EAEA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4" name="Freeform 694"/>
          <p:cNvSpPr/>
          <p:nvPr/>
        </p:nvSpPr>
        <p:spPr>
          <a:xfrm>
            <a:off x="9126855" y="7107555"/>
            <a:ext cx="283845" cy="29845"/>
          </a:xfrm>
          <a:custGeom>
            <a:avLst/>
            <a:gdLst>
              <a:gd name="connsiteX0" fmla="*/ 9525 w 283845"/>
              <a:gd name="connsiteY0" fmla="*/ 18287 h 29845"/>
              <a:gd name="connsiteX1" fmla="*/ 285369 w 283845"/>
              <a:gd name="connsiteY1" fmla="*/ 18287 h 2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3845" h="29845">
                <a:moveTo>
                  <a:pt x="9525" y="18287"/>
                </a:moveTo>
                <a:lnTo>
                  <a:pt x="285369" y="18287"/>
                </a:lnTo>
              </a:path>
            </a:pathLst>
          </a:custGeom>
          <a:ln w="16001">
            <a:solidFill>
              <a:srgbClr val="B1B1B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5" name="Freeform 695"/>
          <p:cNvSpPr/>
          <p:nvPr/>
        </p:nvSpPr>
        <p:spPr>
          <a:xfrm>
            <a:off x="9380855" y="6853555"/>
            <a:ext cx="29845" cy="283845"/>
          </a:xfrm>
          <a:custGeom>
            <a:avLst/>
            <a:gdLst>
              <a:gd name="connsiteX0" fmla="*/ 23367 w 29845"/>
              <a:gd name="connsiteY0" fmla="*/ 18922 h 283845"/>
              <a:gd name="connsiteX1" fmla="*/ 23367 w 29845"/>
              <a:gd name="connsiteY1" fmla="*/ 280288 h 283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845" h="283845">
                <a:moveTo>
                  <a:pt x="23367" y="18922"/>
                </a:moveTo>
                <a:lnTo>
                  <a:pt x="23367" y="280288"/>
                </a:lnTo>
              </a:path>
            </a:pathLst>
          </a:custGeom>
          <a:ln w="16002">
            <a:solidFill>
              <a:srgbClr val="84848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6" name="Freeform 696"/>
          <p:cNvSpPr/>
          <p:nvPr/>
        </p:nvSpPr>
        <p:spPr>
          <a:xfrm>
            <a:off x="9164955" y="6891655"/>
            <a:ext cx="182245" cy="182245"/>
          </a:xfrm>
          <a:custGeom>
            <a:avLst/>
            <a:gdLst>
              <a:gd name="connsiteX0" fmla="*/ 27051 w 182245"/>
              <a:gd name="connsiteY0" fmla="*/ 29590 h 182245"/>
              <a:gd name="connsiteX1" fmla="*/ 190881 w 182245"/>
              <a:gd name="connsiteY1" fmla="*/ 111886 h 182245"/>
              <a:gd name="connsiteX2" fmla="*/ 27051 w 182245"/>
              <a:gd name="connsiteY2" fmla="*/ 193420 h 182245"/>
              <a:gd name="connsiteX3" fmla="*/ 27051 w 182245"/>
              <a:gd name="connsiteY3" fmla="*/ 29590 h 182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245" h="182245">
                <a:moveTo>
                  <a:pt x="27051" y="29590"/>
                </a:moveTo>
                <a:lnTo>
                  <a:pt x="190881" y="111886"/>
                </a:lnTo>
                <a:lnTo>
                  <a:pt x="27051" y="193420"/>
                </a:lnTo>
                <a:lnTo>
                  <a:pt x="27051" y="29590"/>
                </a:lnTo>
                <a:close/>
              </a:path>
            </a:pathLst>
          </a:custGeom>
          <a:solidFill>
            <a:srgbClr val="84848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7" name="TextBox 697"/>
          <p:cNvSpPr txBox="1"/>
          <p:nvPr/>
        </p:nvSpPr>
        <p:spPr>
          <a:xfrm>
            <a:off x="1006602" y="778380"/>
            <a:ext cx="6459191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9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300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36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</a:p>
        </p:txBody>
      </p:sp>
      <p:sp>
        <p:nvSpPr>
          <p:cNvPr id="698" name="TextBox 698"/>
          <p:cNvSpPr txBox="1"/>
          <p:nvPr/>
        </p:nvSpPr>
        <p:spPr>
          <a:xfrm>
            <a:off x="1006602" y="1653730"/>
            <a:ext cx="8173992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</a:p>
        </p:txBody>
      </p:sp>
      <p:sp>
        <p:nvSpPr>
          <p:cNvPr id="699" name="TextBox 699"/>
          <p:cNvSpPr txBox="1"/>
          <p:nvPr/>
        </p:nvSpPr>
        <p:spPr>
          <a:xfrm>
            <a:off x="1006602" y="2080450"/>
            <a:ext cx="8148624" cy="45018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bajo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pequeñas</a:t>
            </a:r>
            <a:r>
              <a:rPr lang="en-US" altLang="zh-CN" sz="28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</a:p>
          <a:p>
            <a:pPr>
              <a:lnSpc>
                <a:spcPts val="6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resultar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siguientes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formas:</a:t>
            </a:r>
          </a:p>
          <a:p>
            <a:pPr>
              <a:lnSpc>
                <a:spcPts val="444"/>
              </a:lnSpc>
            </a:pPr>
            <a:endParaRPr lang="en-US" dirty="0" smtClean="0"/>
          </a:p>
          <a:p>
            <a:pPr marL="0" indent="914399">
              <a:lnSpc>
                <a:spcPct val="100000"/>
              </a:lnSpc>
            </a:pP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(i)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continuo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aumento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rotorico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debido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carencia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 marL="0" indent="1142999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suficiente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i="1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000" i="1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i="1" dirty="0">
                <a:solidFill>
                  <a:srgbClr val="000000"/>
                </a:solidFill>
                <a:latin typeface="Times New Roman"/>
                <a:ea typeface="Times New Roman"/>
              </a:rPr>
              <a:t>sincronizante</a:t>
            </a:r>
          </a:p>
          <a:p>
            <a:pPr>
              <a:lnSpc>
                <a:spcPts val="469"/>
              </a:lnSpc>
            </a:pPr>
            <a:endParaRPr lang="en-US" dirty="0" smtClean="0"/>
          </a:p>
          <a:p>
            <a:pPr marL="0" indent="91440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(ii)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oscilaciones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debido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incremento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amplitud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debido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</a:p>
          <a:p>
            <a:pPr marL="0" indent="1142999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carencia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suficiente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i="1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00" i="1" spc="-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i="1" dirty="0">
                <a:solidFill>
                  <a:srgbClr val="000000"/>
                </a:solidFill>
                <a:latin typeface="Times New Roman"/>
                <a:ea typeface="Times New Roman"/>
              </a:rPr>
              <a:t>amortiguamiento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700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depende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número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incluyendo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ea typeface="Times New Roman"/>
              </a:rPr>
              <a:t>condición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operativa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inicial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fortaleza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transmisión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tipo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controles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excitación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generador</a:t>
            </a:r>
            <a:r>
              <a:rPr lang="en-US" altLang="zh-CN" sz="2800" i="1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empleados</a:t>
            </a:r>
          </a:p>
        </p:txBody>
      </p:sp>
      <p:sp>
        <p:nvSpPr>
          <p:cNvPr id="700" name="TextBox 70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701" name="TextBox 70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" name="Picture 7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3" name="Freeform 70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4" name="Freeform 70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5" name="Freeform 70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6" name="Freeform 70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7" name="TextBox 707"/>
          <p:cNvSpPr txBox="1"/>
          <p:nvPr/>
        </p:nvSpPr>
        <p:spPr>
          <a:xfrm>
            <a:off x="1006602" y="778380"/>
            <a:ext cx="6459191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9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300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36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</a:p>
        </p:txBody>
      </p:sp>
      <p:sp>
        <p:nvSpPr>
          <p:cNvPr id="708" name="TextBox 708"/>
          <p:cNvSpPr txBox="1"/>
          <p:nvPr/>
        </p:nvSpPr>
        <p:spPr>
          <a:xfrm>
            <a:off x="5055108" y="2045059"/>
            <a:ext cx="804505" cy="3200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1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1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stable</a:t>
            </a:r>
          </a:p>
        </p:txBody>
      </p:sp>
      <p:sp>
        <p:nvSpPr>
          <p:cNvPr id="709" name="TextBox 709"/>
          <p:cNvSpPr txBox="1"/>
          <p:nvPr/>
        </p:nvSpPr>
        <p:spPr>
          <a:xfrm>
            <a:off x="6345173" y="1744477"/>
            <a:ext cx="572525" cy="7366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28016">
              <a:lnSpc>
                <a:spcPts val="2539"/>
              </a:lnSpc>
            </a:pPr>
            <a:r>
              <a:rPr lang="en-US" altLang="zh-CN" sz="2050" spc="459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465" dirty="0">
                <a:solidFill>
                  <a:srgbClr val="000000"/>
                </a:solidFill>
                <a:latin typeface="Symbol"/>
                <a:ea typeface="Symbol"/>
              </a:rPr>
              <a:t>ω</a:t>
            </a:r>
          </a:p>
          <a:p>
            <a:pPr marL="0">
              <a:lnSpc>
                <a:spcPts val="1704"/>
              </a:lnSpc>
              <a:spcBef>
                <a:spcPts val="320"/>
              </a:spcBef>
            </a:pPr>
            <a:r>
              <a:rPr lang="en-US" altLang="zh-CN" sz="2050" spc="1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302514">
              <a:lnSpc>
                <a:spcPct val="70833"/>
              </a:lnSpc>
            </a:pPr>
            <a:r>
              <a:rPr lang="en-US" altLang="zh-CN" sz="14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</p:txBody>
      </p:sp>
      <p:sp>
        <p:nvSpPr>
          <p:cNvPr id="710" name="TextBox 710"/>
          <p:cNvSpPr txBox="1"/>
          <p:nvPr/>
        </p:nvSpPr>
        <p:spPr>
          <a:xfrm>
            <a:off x="8305036" y="2010917"/>
            <a:ext cx="390276" cy="3715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925"/>
              </a:lnSpc>
            </a:pPr>
            <a:r>
              <a:rPr lang="en-US" altLang="zh-CN" sz="2050" spc="-2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</p:txBody>
      </p:sp>
      <p:sp>
        <p:nvSpPr>
          <p:cNvPr id="711" name="TextBox 711"/>
          <p:cNvSpPr txBox="1"/>
          <p:nvPr/>
        </p:nvSpPr>
        <p:spPr>
          <a:xfrm>
            <a:off x="1011936" y="2589535"/>
            <a:ext cx="394387" cy="3228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39"/>
              </a:lnSpc>
            </a:pPr>
            <a:r>
              <a:rPr lang="en-US" altLang="zh-CN" sz="2050" spc="26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27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712" name="TextBox 712"/>
          <p:cNvSpPr txBox="1"/>
          <p:nvPr/>
        </p:nvSpPr>
        <p:spPr>
          <a:xfrm>
            <a:off x="5012435" y="2508728"/>
            <a:ext cx="289068" cy="806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2004">
              <a:lnSpc>
                <a:spcPct val="110000"/>
              </a:lnSpc>
            </a:pPr>
            <a:r>
              <a:rPr lang="en-US" altLang="zh-CN" sz="20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  <a:p>
            <a:pPr marL="0">
              <a:lnSpc>
                <a:spcPct val="77499"/>
              </a:lnSpc>
            </a:pPr>
            <a:r>
              <a:rPr lang="en-US" altLang="zh-CN" sz="2050" i="1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143255">
              <a:lnSpc>
                <a:spcPct val="100000"/>
              </a:lnSpc>
            </a:pPr>
            <a:r>
              <a:rPr lang="en-US" altLang="zh-CN" sz="14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</p:txBody>
      </p:sp>
      <p:sp>
        <p:nvSpPr>
          <p:cNvPr id="713" name="TextBox 713"/>
          <p:cNvSpPr txBox="1"/>
          <p:nvPr/>
        </p:nvSpPr>
        <p:spPr>
          <a:xfrm>
            <a:off x="5359913" y="2482008"/>
            <a:ext cx="177815" cy="707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39"/>
              </a:lnSpc>
            </a:pPr>
            <a:r>
              <a:rPr lang="en-US" altLang="zh-CN" sz="2050" dirty="0">
                <a:solidFill>
                  <a:srgbClr val="000000"/>
                </a:solidFill>
                <a:latin typeface="Symbol"/>
                <a:ea typeface="Symbol"/>
              </a:rPr>
              <a:t>&gt;</a:t>
            </a:r>
          </a:p>
          <a:p>
            <a:pPr>
              <a:lnSpc>
                <a:spcPts val="490"/>
              </a:lnSpc>
            </a:pPr>
            <a:endParaRPr lang="en-US" dirty="0" smtClean="0"/>
          </a:p>
          <a:p>
            <a:pPr marL="0" indent="20556">
              <a:lnSpc>
                <a:spcPts val="2535"/>
              </a:lnSpc>
            </a:pPr>
            <a:r>
              <a:rPr lang="en-US" altLang="zh-CN" sz="2050" dirty="0">
                <a:solidFill>
                  <a:srgbClr val="000000"/>
                </a:solidFill>
                <a:latin typeface="Symbol"/>
                <a:ea typeface="Symbol"/>
              </a:rPr>
              <a:t>&gt;</a:t>
            </a:r>
          </a:p>
        </p:txBody>
      </p:sp>
      <p:sp>
        <p:nvSpPr>
          <p:cNvPr id="714" name="TextBox 714"/>
          <p:cNvSpPr txBox="1"/>
          <p:nvPr/>
        </p:nvSpPr>
        <p:spPr>
          <a:xfrm>
            <a:off x="5565647" y="2498940"/>
            <a:ext cx="159629" cy="697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  <a:p>
            <a:pPr>
              <a:lnSpc>
                <a:spcPts val="569"/>
              </a:lnSpc>
            </a:pPr>
            <a:endParaRPr lang="en-US" dirty="0" smtClean="0"/>
          </a:p>
          <a:p>
            <a:pPr marL="0" indent="15240">
              <a:lnSpc>
                <a:spcPct val="100000"/>
              </a:lnSpc>
            </a:pP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715" name="TextBox 715"/>
          <p:cNvSpPr txBox="1"/>
          <p:nvPr/>
        </p:nvSpPr>
        <p:spPr>
          <a:xfrm>
            <a:off x="8455152" y="3157987"/>
            <a:ext cx="393246" cy="321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35"/>
              </a:lnSpc>
            </a:pPr>
            <a:r>
              <a:rPr lang="en-US" altLang="zh-CN" sz="2050" spc="259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26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716" name="TextBox 716"/>
          <p:cNvSpPr txBox="1"/>
          <p:nvPr/>
        </p:nvSpPr>
        <p:spPr>
          <a:xfrm>
            <a:off x="1425702" y="3479946"/>
            <a:ext cx="7006480" cy="493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57916"/>
              </a:lnSpc>
              <a:tabLst>
                <a:tab pos="1356359" algn="l"/>
                <a:tab pos="6505193" algn="l"/>
              </a:tabLst>
            </a:pPr>
            <a:r>
              <a:rPr lang="en-US" altLang="zh-CN" sz="800" spc="-10" dirty="0">
                <a:solidFill>
                  <a:srgbClr val="000000"/>
                </a:solidFill>
                <a:latin typeface="Times New Roman"/>
                <a:ea typeface="Times New Roman"/>
              </a:rPr>
              <a:t>0	</a:t>
            </a:r>
            <a:r>
              <a:rPr lang="en-US" altLang="zh-CN" sz="205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t	</a:t>
            </a:r>
            <a:r>
              <a:rPr lang="en-US" altLang="zh-CN" sz="2050" spc="-1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717" name="TextBox 717"/>
          <p:cNvSpPr txBox="1"/>
          <p:nvPr/>
        </p:nvSpPr>
        <p:spPr>
          <a:xfrm>
            <a:off x="6459473" y="3974212"/>
            <a:ext cx="2516852" cy="499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929"/>
              </a:lnSpc>
              <a:tabLst>
                <a:tab pos="1957578" algn="l"/>
              </a:tabLst>
            </a:pPr>
            <a:r>
              <a:rPr lang="en-US" altLang="zh-CN" sz="2050" spc="34" dirty="0">
                <a:solidFill>
                  <a:srgbClr val="000000"/>
                </a:solidFill>
                <a:latin typeface="Symbol"/>
                <a:ea typeface="Symbol"/>
              </a:rPr>
              <a:t>Δ	</a:t>
            </a:r>
            <a:r>
              <a:rPr lang="en-US" altLang="zh-CN" sz="2050" spc="450" dirty="0">
                <a:solidFill>
                  <a:srgbClr val="000000"/>
                </a:solidFill>
                <a:latin typeface="Symbol"/>
                <a:ea typeface="Symbol"/>
              </a:rPr>
              <a:t>Δω</a:t>
            </a:r>
          </a:p>
        </p:txBody>
      </p:sp>
      <p:sp>
        <p:nvSpPr>
          <p:cNvPr id="718" name="TextBox 718"/>
          <p:cNvSpPr txBox="1"/>
          <p:nvPr/>
        </p:nvSpPr>
        <p:spPr>
          <a:xfrm>
            <a:off x="5004053" y="4501747"/>
            <a:ext cx="3945120" cy="3200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3685032" algn="l"/>
              </a:tabLst>
            </a:pPr>
            <a:r>
              <a:rPr lang="en-US" altLang="zh-CN" sz="21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Inestable	</a:t>
            </a:r>
            <a:r>
              <a:rPr lang="en-US" altLang="zh-CN" sz="1450" i="1" spc="-40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</p:txBody>
      </p:sp>
      <p:sp>
        <p:nvSpPr>
          <p:cNvPr id="719" name="TextBox 719"/>
          <p:cNvSpPr txBox="1"/>
          <p:nvPr/>
        </p:nvSpPr>
        <p:spPr>
          <a:xfrm>
            <a:off x="1011936" y="4864201"/>
            <a:ext cx="4913806" cy="371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920"/>
              </a:lnSpc>
              <a:tabLst>
                <a:tab pos="4152900" algn="l"/>
              </a:tabLst>
            </a:pPr>
            <a:r>
              <a:rPr lang="en-US" altLang="zh-CN" sz="2050" spc="270" dirty="0">
                <a:solidFill>
                  <a:srgbClr val="000000"/>
                </a:solidFill>
                <a:latin typeface="Symbol"/>
                <a:ea typeface="Symbol"/>
              </a:rPr>
              <a:t>Δδ	</a:t>
            </a:r>
            <a:r>
              <a:rPr lang="en-US" altLang="zh-CN" sz="2050" i="1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zh-CN" sz="145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50" dirty="0">
                <a:solidFill>
                  <a:srgbClr val="000000"/>
                </a:solidFill>
                <a:latin typeface="Symbol"/>
                <a:ea typeface="Symbol"/>
              </a:rPr>
              <a:t>&lt;</a:t>
            </a:r>
            <a:r>
              <a:rPr lang="en-US" altLang="zh-CN" sz="2050" spc="129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720" name="TextBox 720"/>
          <p:cNvSpPr txBox="1"/>
          <p:nvPr/>
        </p:nvSpPr>
        <p:spPr>
          <a:xfrm>
            <a:off x="5146547" y="5235041"/>
            <a:ext cx="289068" cy="4526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74166"/>
              </a:lnSpc>
            </a:pPr>
            <a:r>
              <a:rPr lang="en-US" altLang="zh-CN" sz="2050" i="1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143255">
              <a:lnSpc>
                <a:spcPct val="100000"/>
              </a:lnSpc>
            </a:pPr>
            <a:r>
              <a:rPr lang="en-US" altLang="zh-CN" sz="14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</p:txBody>
      </p:sp>
      <p:sp>
        <p:nvSpPr>
          <p:cNvPr id="721" name="TextBox 721"/>
          <p:cNvSpPr txBox="1"/>
          <p:nvPr/>
        </p:nvSpPr>
        <p:spPr>
          <a:xfrm>
            <a:off x="5514594" y="5238248"/>
            <a:ext cx="271431" cy="3228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39"/>
              </a:lnSpc>
            </a:pPr>
            <a:r>
              <a:rPr lang="en-US" altLang="zh-CN" sz="2050" dirty="0">
                <a:solidFill>
                  <a:srgbClr val="000000"/>
                </a:solidFill>
                <a:latin typeface="Symbol"/>
                <a:ea typeface="Symbol"/>
              </a:rPr>
              <a:t>&gt;</a:t>
            </a:r>
          </a:p>
        </p:txBody>
      </p:sp>
      <p:sp>
        <p:nvSpPr>
          <p:cNvPr id="722" name="TextBox 722"/>
          <p:cNvSpPr txBox="1"/>
          <p:nvPr/>
        </p:nvSpPr>
        <p:spPr>
          <a:xfrm>
            <a:off x="5715000" y="5255250"/>
            <a:ext cx="258689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723" name="TextBox 723"/>
          <p:cNvSpPr txBox="1"/>
          <p:nvPr/>
        </p:nvSpPr>
        <p:spPr>
          <a:xfrm>
            <a:off x="6435090" y="5396743"/>
            <a:ext cx="393248" cy="3228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39"/>
              </a:lnSpc>
            </a:pPr>
            <a:r>
              <a:rPr lang="en-US" altLang="zh-CN" sz="2050" spc="259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26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724" name="TextBox 724"/>
          <p:cNvSpPr txBox="1"/>
          <p:nvPr/>
        </p:nvSpPr>
        <p:spPr>
          <a:xfrm>
            <a:off x="1336547" y="5790623"/>
            <a:ext cx="6072915" cy="377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0833"/>
              </a:lnSpc>
              <a:tabLst>
                <a:tab pos="1445513" algn="l"/>
                <a:tab pos="5731764" algn="l"/>
              </a:tabLst>
            </a:pPr>
            <a:r>
              <a:rPr lang="en-US" altLang="zh-CN" sz="750" spc="-5" dirty="0">
                <a:solidFill>
                  <a:srgbClr val="000000"/>
                </a:solidFill>
                <a:latin typeface="Arial"/>
                <a:ea typeface="Arial"/>
              </a:rPr>
              <a:t>0	</a:t>
            </a:r>
            <a:r>
              <a:rPr lang="en-US" altLang="zh-CN" sz="205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t	</a:t>
            </a:r>
            <a:r>
              <a:rPr lang="en-US" altLang="zh-CN" sz="2050" i="1" spc="-34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2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725" name="TextBox 725"/>
          <p:cNvSpPr txBox="1"/>
          <p:nvPr/>
        </p:nvSpPr>
        <p:spPr>
          <a:xfrm>
            <a:off x="2476492" y="6241121"/>
            <a:ext cx="5271294" cy="548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197109">
              <a:lnSpc>
                <a:spcPct val="1000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campo</a:t>
            </a:r>
            <a:r>
              <a:rPr lang="en-US" altLang="zh-CN" sz="18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constante</a:t>
            </a:r>
          </a:p>
          <a:p>
            <a:pPr marL="0">
              <a:lnSpc>
                <a:spcPct val="100000"/>
              </a:lnSpc>
            </a:pP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Naturaleza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respuesta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pequeñas</a:t>
            </a:r>
            <a:r>
              <a:rPr lang="en-US" altLang="zh-CN" sz="180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</a:p>
        </p:txBody>
      </p:sp>
      <p:sp>
        <p:nvSpPr>
          <p:cNvPr id="726" name="TextBox 72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727" name="TextBox 727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20840" y="4262628"/>
          <a:ext cx="1915146" cy="1729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6313">
                <a:tc rowSpan="2">
                  <a:txBody>
                    <a:bodyPr/>
                    <a:lstStyle/>
                    <a:p>
                      <a:pPr marL="0" indent="-101346">
                        <a:lnSpc>
                          <a:spcPct val="110000"/>
                        </a:lnSpc>
                      </a:pPr>
                      <a:r>
                        <a:rPr lang="en-US" altLang="zh-CN" sz="2050" i="1" spc="-5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</a:t>
                      </a:r>
                      <a:r>
                        <a:rPr lang="en-US" altLang="zh-CN" sz="1450" i="1" spc="-3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e</a:t>
                      </a:r>
                    </a:p>
                  </a:txBody>
                  <a:tcPr marL="0" marR="0" marT="0" marB="0">
                    <a:lnR w="6337">
                      <a:solidFill>
                        <a:srgbClr val="000000"/>
                      </a:solidFill>
                      <a:prstDash val="sysDash"/>
                    </a:lnR>
                    <a:lnB w="63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6337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37">
                      <a:solidFill>
                        <a:srgbClr val="000000"/>
                      </a:solidFill>
                      <a:prstDash val="solid"/>
                    </a:lnR>
                    <a:lnB w="6337">
                      <a:solidFill>
                        <a:srgbClr val="000000"/>
                      </a:solidFill>
                      <a:prstDash val="sysDash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089"/>
                        </a:lnSpc>
                      </a:pPr>
                      <a:endParaRPr lang="en-US" dirty="0" smtClean="0"/>
                    </a:p>
                    <a:p>
                      <a:pPr marL="0" indent="97587">
                        <a:lnSpc>
                          <a:spcPts val="2545"/>
                        </a:lnSpc>
                      </a:pPr>
                      <a:r>
                        <a:rPr lang="en-US" altLang="zh-CN" sz="2050" spc="-250" dirty="0">
                          <a:solidFill>
                            <a:srgbClr val="000000"/>
                          </a:solidFill>
                          <a:latin typeface="Symbol"/>
                          <a:ea typeface="Symbol"/>
                        </a:rPr>
                        <a:t>Δ</a:t>
                      </a:r>
                      <a:r>
                        <a:rPr lang="en-US" altLang="zh-CN" sz="2050" i="1" spc="-234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</a:t>
                      </a:r>
                    </a:p>
                  </a:txBody>
                  <a:tcPr marL="0" marR="0" marT="0" marB="0">
                    <a:lnL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9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37">
                      <a:solidFill>
                        <a:srgbClr val="000000"/>
                      </a:solidFill>
                      <a:prstDash val="sysDash"/>
                    </a:lnR>
                    <a:lnB w="63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6337">
                      <a:solidFill>
                        <a:srgbClr val="000000"/>
                      </a:solidFill>
                      <a:prstDash val="sysDash"/>
                    </a:lnL>
                    <a:lnR w="18999">
                      <a:solidFill>
                        <a:srgbClr val="000000"/>
                      </a:solidFill>
                      <a:prstDash val="solid"/>
                    </a:lnR>
                    <a:lnT w="6337">
                      <a:solidFill>
                        <a:srgbClr val="000000"/>
                      </a:solidFill>
                      <a:prstDash val="sysDash"/>
                    </a:lnT>
                    <a:lnB w="1899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8999">
                      <a:solidFill>
                        <a:srgbClr val="000000"/>
                      </a:solidFill>
                      <a:prstDash val="solid"/>
                    </a:lnL>
                    <a:lnB w="63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789">
                <a:tc gridSpan="2">
                  <a:txBody>
                    <a:bodyPr/>
                    <a:lstStyle/>
                    <a:p>
                      <a:pPr marL="0" indent="187452">
                        <a:lnSpc>
                          <a:spcPts val="1535"/>
                        </a:lnSpc>
                      </a:pPr>
                      <a:r>
                        <a:rPr lang="en-US" altLang="zh-CN" sz="2050" spc="25" dirty="0">
                          <a:solidFill>
                            <a:srgbClr val="000000"/>
                          </a:solidFill>
                          <a:latin typeface="Symbol"/>
                          <a:ea typeface="Symbol"/>
                        </a:rPr>
                        <a:t>Δ</a:t>
                      </a:r>
                    </a:p>
                  </a:txBody>
                  <a:tcPr marL="0" marR="0" marT="0" marB="0">
                    <a:lnR w="6337">
                      <a:solidFill>
                        <a:srgbClr val="000000"/>
                      </a:solidFill>
                      <a:prstDash val="solid"/>
                    </a:lnR>
                    <a:lnT w="633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37">
                      <a:solidFill>
                        <a:srgbClr val="000000"/>
                      </a:solidFill>
                      <a:prstDash val="solid"/>
                    </a:lnR>
                    <a:lnT w="18999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6337">
                      <a:solidFill>
                        <a:srgbClr val="000000"/>
                      </a:solidFill>
                      <a:prstDash val="solid"/>
                    </a:lnL>
                    <a:lnT w="6337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Picture 7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3" name="Freeform 730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1" name="Freeform 731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2" name="Freeform 732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3" name="Freeform 733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4" name="TextBox 734"/>
          <p:cNvSpPr txBox="1"/>
          <p:nvPr/>
        </p:nvSpPr>
        <p:spPr>
          <a:xfrm>
            <a:off x="1006602" y="778380"/>
            <a:ext cx="6459191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9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300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36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</a:p>
        </p:txBody>
      </p:sp>
      <p:sp>
        <p:nvSpPr>
          <p:cNvPr id="735" name="TextBox 735"/>
          <p:cNvSpPr txBox="1"/>
          <p:nvPr/>
        </p:nvSpPr>
        <p:spPr>
          <a:xfrm>
            <a:off x="6342126" y="1695349"/>
            <a:ext cx="567162" cy="7961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26491">
              <a:lnSpc>
                <a:spcPts val="2520"/>
              </a:lnSpc>
            </a:pPr>
            <a:r>
              <a:rPr lang="en-US" altLang="zh-CN" sz="2050" spc="444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450" dirty="0">
                <a:solidFill>
                  <a:srgbClr val="000000"/>
                </a:solidFill>
                <a:latin typeface="Symbol"/>
                <a:ea typeface="Symbol"/>
              </a:rPr>
              <a:t>ω</a:t>
            </a:r>
          </a:p>
          <a:p>
            <a:pPr marL="0">
              <a:lnSpc>
                <a:spcPts val="1695"/>
              </a:lnSpc>
              <a:spcBef>
                <a:spcPts val="309"/>
              </a:spcBef>
            </a:pPr>
            <a:r>
              <a:rPr lang="en-US" altLang="zh-CN" sz="205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i="1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300228">
              <a:lnSpc>
                <a:spcPct val="100000"/>
              </a:lnSpc>
            </a:pPr>
            <a:r>
              <a:rPr lang="en-US" altLang="zh-CN" sz="14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</p:txBody>
      </p:sp>
      <p:sp>
        <p:nvSpPr>
          <p:cNvPr id="736" name="TextBox 736"/>
          <p:cNvSpPr txBox="1"/>
          <p:nvPr/>
        </p:nvSpPr>
        <p:spPr>
          <a:xfrm>
            <a:off x="8282178" y="1960136"/>
            <a:ext cx="386436" cy="3678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895"/>
              </a:lnSpc>
            </a:pPr>
            <a:r>
              <a:rPr lang="en-US" altLang="zh-CN" sz="2050" spc="-3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i="1" spc="-3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</p:txBody>
      </p:sp>
      <p:sp>
        <p:nvSpPr>
          <p:cNvPr id="737" name="TextBox 737"/>
          <p:cNvSpPr txBox="1"/>
          <p:nvPr/>
        </p:nvSpPr>
        <p:spPr>
          <a:xfrm>
            <a:off x="1062227" y="2665256"/>
            <a:ext cx="389463" cy="3196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14"/>
              </a:lnSpc>
            </a:pPr>
            <a:r>
              <a:rPr lang="en-US" altLang="zh-CN" sz="2050" spc="24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25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738" name="TextBox 738"/>
          <p:cNvSpPr txBox="1"/>
          <p:nvPr/>
        </p:nvSpPr>
        <p:spPr>
          <a:xfrm>
            <a:off x="5023103" y="2585707"/>
            <a:ext cx="286256" cy="801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242">
              <a:lnSpc>
                <a:spcPct val="108749"/>
              </a:lnSpc>
            </a:pPr>
            <a:r>
              <a:rPr lang="en-US" altLang="zh-CN" sz="2050" i="1" spc="-3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  <a:p>
            <a:pPr marL="0">
              <a:lnSpc>
                <a:spcPct val="77083"/>
              </a:lnSpc>
            </a:pPr>
            <a:r>
              <a:rPr lang="en-US" altLang="zh-CN" sz="20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141732">
              <a:lnSpc>
                <a:spcPct val="100000"/>
              </a:lnSpc>
            </a:pPr>
            <a:r>
              <a:rPr lang="en-US" altLang="zh-CN" sz="14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</p:txBody>
      </p:sp>
      <p:sp>
        <p:nvSpPr>
          <p:cNvPr id="739" name="TextBox 739"/>
          <p:cNvSpPr txBox="1"/>
          <p:nvPr/>
        </p:nvSpPr>
        <p:spPr>
          <a:xfrm>
            <a:off x="5366769" y="2559245"/>
            <a:ext cx="176436" cy="700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14"/>
              </a:lnSpc>
            </a:pPr>
            <a:r>
              <a:rPr lang="en-US" altLang="zh-CN" sz="2050" spc="-10" dirty="0">
                <a:solidFill>
                  <a:srgbClr val="000000"/>
                </a:solidFill>
                <a:latin typeface="Symbol"/>
                <a:ea typeface="Symbol"/>
              </a:rPr>
              <a:t>&gt;</a:t>
            </a:r>
          </a:p>
          <a:p>
            <a:pPr>
              <a:lnSpc>
                <a:spcPts val="484"/>
              </a:lnSpc>
            </a:pPr>
            <a:endParaRPr lang="en-US" dirty="0" smtClean="0"/>
          </a:p>
          <a:p>
            <a:pPr marL="0" indent="20574">
              <a:lnSpc>
                <a:spcPts val="2510"/>
              </a:lnSpc>
            </a:pPr>
            <a:r>
              <a:rPr lang="en-US" altLang="zh-CN" sz="2050" spc="-10" dirty="0">
                <a:solidFill>
                  <a:srgbClr val="000000"/>
                </a:solidFill>
                <a:latin typeface="Symbol"/>
                <a:ea typeface="Symbol"/>
              </a:rPr>
              <a:t>&gt;</a:t>
            </a:r>
          </a:p>
        </p:txBody>
      </p:sp>
      <p:sp>
        <p:nvSpPr>
          <p:cNvPr id="740" name="TextBox 740"/>
          <p:cNvSpPr txBox="1"/>
          <p:nvPr/>
        </p:nvSpPr>
        <p:spPr>
          <a:xfrm>
            <a:off x="5570220" y="2574504"/>
            <a:ext cx="158357" cy="6935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spc="-1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  <a:p>
            <a:pPr>
              <a:lnSpc>
                <a:spcPts val="540"/>
              </a:lnSpc>
            </a:pPr>
            <a:endParaRPr lang="en-US" dirty="0" smtClean="0"/>
          </a:p>
          <a:p>
            <a:pPr marL="0" indent="15239">
              <a:lnSpc>
                <a:spcPct val="100000"/>
              </a:lnSpc>
            </a:pPr>
            <a:r>
              <a:rPr lang="en-US" altLang="zh-CN" sz="2050" spc="-1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741" name="TextBox 741"/>
          <p:cNvSpPr txBox="1"/>
          <p:nvPr/>
        </p:nvSpPr>
        <p:spPr>
          <a:xfrm>
            <a:off x="8430768" y="3095787"/>
            <a:ext cx="390602" cy="3196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14"/>
              </a:lnSpc>
            </a:pPr>
            <a:r>
              <a:rPr lang="en-US" altLang="zh-CN" sz="2050" spc="25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254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742" name="TextBox 742"/>
          <p:cNvSpPr txBox="1"/>
          <p:nvPr/>
        </p:nvSpPr>
        <p:spPr>
          <a:xfrm>
            <a:off x="1472183" y="3538750"/>
            <a:ext cx="6937854" cy="3670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7499"/>
              </a:lnSpc>
              <a:tabLst>
                <a:tab pos="1341882" algn="l"/>
                <a:tab pos="6440423" algn="l"/>
              </a:tabLst>
            </a:pPr>
            <a:r>
              <a:rPr lang="en-US" altLang="zh-CN" sz="750" spc="10" dirty="0">
                <a:solidFill>
                  <a:srgbClr val="000000"/>
                </a:solidFill>
                <a:latin typeface="Times New Roman"/>
                <a:ea typeface="Times New Roman"/>
              </a:rPr>
              <a:t>0	</a:t>
            </a:r>
            <a:r>
              <a:rPr lang="en-US" altLang="zh-CN" sz="2050" i="1" dirty="0">
                <a:solidFill>
                  <a:srgbClr val="000000"/>
                </a:solidFill>
                <a:latin typeface="Times New Roman"/>
                <a:ea typeface="Times New Roman"/>
              </a:rPr>
              <a:t>t	</a:t>
            </a:r>
            <a:r>
              <a:rPr lang="en-US" altLang="zh-CN" sz="2050" spc="-2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i="1" spc="-2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743" name="TextBox 743"/>
          <p:cNvSpPr txBox="1"/>
          <p:nvPr/>
        </p:nvSpPr>
        <p:spPr>
          <a:xfrm>
            <a:off x="8004809" y="3930668"/>
            <a:ext cx="1160221" cy="5905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4645"/>
              </a:lnSpc>
              <a:tabLst>
                <a:tab pos="655320" algn="l"/>
              </a:tabLst>
            </a:pPr>
            <a:r>
              <a:rPr lang="en-US" altLang="zh-CN" sz="205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s	</a:t>
            </a:r>
            <a:r>
              <a:rPr lang="en-US" altLang="zh-CN" sz="2050" spc="234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24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744" name="TextBox 744"/>
          <p:cNvSpPr txBox="1"/>
          <p:nvPr/>
        </p:nvSpPr>
        <p:spPr>
          <a:xfrm>
            <a:off x="1062227" y="4666268"/>
            <a:ext cx="389463" cy="3196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14"/>
              </a:lnSpc>
            </a:pPr>
            <a:r>
              <a:rPr lang="en-US" altLang="zh-CN" sz="2050" spc="24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25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745" name="TextBox 745"/>
          <p:cNvSpPr txBox="1"/>
          <p:nvPr/>
        </p:nvSpPr>
        <p:spPr>
          <a:xfrm>
            <a:off x="5119115" y="4576653"/>
            <a:ext cx="294510" cy="79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8749"/>
              </a:lnSpc>
            </a:pPr>
            <a:r>
              <a:rPr lang="en-US" altLang="zh-CN" sz="205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  <a:p>
            <a:pPr marL="0">
              <a:lnSpc>
                <a:spcPct val="73750"/>
              </a:lnSpc>
            </a:pPr>
            <a:r>
              <a:rPr lang="en-US" altLang="zh-CN" sz="20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  <a:p>
            <a:pPr marL="0" indent="150114">
              <a:lnSpc>
                <a:spcPct val="100000"/>
              </a:lnSpc>
            </a:pPr>
            <a:r>
              <a:rPr lang="en-US" altLang="zh-CN" sz="1450" i="1" spc="-25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</p:txBody>
      </p:sp>
      <p:sp>
        <p:nvSpPr>
          <p:cNvPr id="746" name="TextBox 746"/>
          <p:cNvSpPr txBox="1"/>
          <p:nvPr/>
        </p:nvSpPr>
        <p:spPr>
          <a:xfrm>
            <a:off x="5454396" y="4550174"/>
            <a:ext cx="198393" cy="691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14"/>
              </a:lnSpc>
            </a:pPr>
            <a:r>
              <a:rPr lang="en-US" altLang="zh-CN" sz="2050" spc="-10" dirty="0">
                <a:solidFill>
                  <a:srgbClr val="000000"/>
                </a:solidFill>
                <a:latin typeface="Symbol"/>
                <a:ea typeface="Symbol"/>
              </a:rPr>
              <a:t>&gt;</a:t>
            </a:r>
          </a:p>
          <a:p>
            <a:pPr>
              <a:lnSpc>
                <a:spcPts val="405"/>
              </a:lnSpc>
            </a:pPr>
            <a:endParaRPr lang="en-US" dirty="0" smtClean="0"/>
          </a:p>
          <a:p>
            <a:pPr marL="0" indent="42671">
              <a:lnSpc>
                <a:spcPts val="2514"/>
              </a:lnSpc>
            </a:pPr>
            <a:r>
              <a:rPr lang="en-US" altLang="zh-CN" sz="2050" spc="-40" dirty="0">
                <a:solidFill>
                  <a:srgbClr val="000000"/>
                </a:solidFill>
                <a:latin typeface="Symbol"/>
                <a:ea typeface="Symbol"/>
              </a:rPr>
              <a:t>&lt;</a:t>
            </a:r>
          </a:p>
        </p:txBody>
      </p:sp>
      <p:sp>
        <p:nvSpPr>
          <p:cNvPr id="747" name="TextBox 747"/>
          <p:cNvSpPr txBox="1"/>
          <p:nvPr/>
        </p:nvSpPr>
        <p:spPr>
          <a:xfrm>
            <a:off x="5655564" y="4565610"/>
            <a:ext cx="181851" cy="683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spc="-1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  <a:p>
            <a:pPr>
              <a:lnSpc>
                <a:spcPts val="459"/>
              </a:lnSpc>
            </a:pPr>
            <a:endParaRPr lang="en-US" dirty="0" smtClean="0"/>
          </a:p>
          <a:p>
            <a:pPr marL="0" indent="38861">
              <a:lnSpc>
                <a:spcPct val="100000"/>
              </a:lnSpc>
            </a:pPr>
            <a:r>
              <a:rPr lang="en-US" altLang="zh-CN" sz="2050" spc="-1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748" name="TextBox 748"/>
          <p:cNvSpPr txBox="1"/>
          <p:nvPr/>
        </p:nvSpPr>
        <p:spPr>
          <a:xfrm>
            <a:off x="1470660" y="5532728"/>
            <a:ext cx="63859" cy="1080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1250"/>
              </a:lnSpc>
            </a:pPr>
            <a:r>
              <a:rPr lang="en-US" altLang="zh-CN" sz="700" dirty="0">
                <a:solidFill>
                  <a:srgbClr val="000000"/>
                </a:solidFill>
                <a:latin typeface="Arial"/>
                <a:ea typeface="Arial"/>
              </a:rPr>
              <a:t>0</a:t>
            </a:r>
          </a:p>
        </p:txBody>
      </p:sp>
      <p:sp>
        <p:nvSpPr>
          <p:cNvPr id="749" name="TextBox 749"/>
          <p:cNvSpPr txBox="1"/>
          <p:nvPr/>
        </p:nvSpPr>
        <p:spPr>
          <a:xfrm>
            <a:off x="2814066" y="5609233"/>
            <a:ext cx="85087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</a:p>
        </p:txBody>
      </p:sp>
      <p:sp>
        <p:nvSpPr>
          <p:cNvPr id="750" name="TextBox 750"/>
          <p:cNvSpPr txBox="1"/>
          <p:nvPr/>
        </p:nvSpPr>
        <p:spPr>
          <a:xfrm>
            <a:off x="3893820" y="5985090"/>
            <a:ext cx="2368667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control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8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excitación</a:t>
            </a:r>
          </a:p>
        </p:txBody>
      </p:sp>
      <p:sp>
        <p:nvSpPr>
          <p:cNvPr id="751" name="TextBox 751"/>
          <p:cNvSpPr txBox="1"/>
          <p:nvPr/>
        </p:nvSpPr>
        <p:spPr>
          <a:xfrm>
            <a:off x="6349746" y="5413933"/>
            <a:ext cx="528598" cy="721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514"/>
              </a:lnSpc>
            </a:pPr>
            <a:r>
              <a:rPr lang="en-US" altLang="zh-CN" sz="2050" spc="1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  <a:p>
            <a:pPr>
              <a:lnSpc>
                <a:spcPts val="640"/>
              </a:lnSpc>
            </a:pPr>
            <a:endParaRPr lang="en-US" dirty="0" smtClean="0"/>
          </a:p>
          <a:p>
            <a:pPr marL="0" indent="89153">
              <a:lnSpc>
                <a:spcPts val="2514"/>
              </a:lnSpc>
            </a:pPr>
            <a:r>
              <a:rPr lang="en-US" altLang="zh-CN" sz="2050" spc="44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  <a:r>
              <a:rPr lang="en-US" altLang="zh-CN" sz="2050" spc="444" dirty="0">
                <a:solidFill>
                  <a:srgbClr val="000000"/>
                </a:solidFill>
                <a:latin typeface="Symbol"/>
                <a:ea typeface="Symbol"/>
              </a:rPr>
              <a:t>ω</a:t>
            </a:r>
          </a:p>
        </p:txBody>
      </p:sp>
      <p:sp>
        <p:nvSpPr>
          <p:cNvPr id="752" name="TextBox 752"/>
          <p:cNvSpPr txBox="1"/>
          <p:nvPr/>
        </p:nvSpPr>
        <p:spPr>
          <a:xfrm>
            <a:off x="8398762" y="5604591"/>
            <a:ext cx="227046" cy="3410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9166"/>
              </a:lnSpc>
            </a:pPr>
            <a:r>
              <a:rPr lang="en-US" altLang="zh-CN" sz="2050" i="1" spc="-69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1450" i="1" spc="-4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</p:txBody>
      </p:sp>
      <p:sp>
        <p:nvSpPr>
          <p:cNvPr id="753" name="TextBox 753"/>
          <p:cNvSpPr txBox="1"/>
          <p:nvPr/>
        </p:nvSpPr>
        <p:spPr>
          <a:xfrm>
            <a:off x="2442964" y="6259410"/>
            <a:ext cx="5385594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Naturaleza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respuesta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pequeñas</a:t>
            </a:r>
            <a:r>
              <a:rPr lang="en-US" altLang="zh-CN" sz="180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</a:p>
        </p:txBody>
      </p:sp>
      <p:sp>
        <p:nvSpPr>
          <p:cNvPr id="754" name="TextBox 75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755" name="TextBox 75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538721" y="4154423"/>
          <a:ext cx="1896796" cy="171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6273">
                      <a:solidFill>
                        <a:srgbClr val="000000"/>
                      </a:solidFill>
                      <a:prstDash val="solid"/>
                    </a:lnR>
                    <a:lnB w="627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6273">
                      <a:solidFill>
                        <a:srgbClr val="000000"/>
                      </a:solidFill>
                      <a:prstDash val="solid"/>
                    </a:lnL>
                    <a:lnB w="18808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273">
                      <a:solidFill>
                        <a:srgbClr val="000000"/>
                      </a:solidFill>
                      <a:prstDash val="solid"/>
                    </a:lnL>
                    <a:lnB w="1880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7686">
                <a:tc rowSpan="2"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319"/>
                        </a:lnSpc>
                      </a:pPr>
                      <a:endParaRPr lang="en-US" dirty="0" smtClean="0"/>
                    </a:p>
                    <a:p>
                      <a:pPr marL="0" indent="-31241">
                        <a:lnSpc>
                          <a:spcPct val="108749"/>
                        </a:lnSpc>
                      </a:pPr>
                      <a:r>
                        <a:rPr lang="en-US" altLang="zh-CN" sz="2050" i="1" spc="-2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</a:t>
                      </a:r>
                      <a:r>
                        <a:rPr lang="en-US" altLang="zh-CN" sz="1450" i="1" spc="-2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</a:t>
                      </a:r>
                    </a:p>
                  </a:txBody>
                  <a:tcPr marL="0" marR="0" marT="0" marB="0">
                    <a:lnR w="18808">
                      <a:solidFill>
                        <a:srgbClr val="000000"/>
                      </a:solidFill>
                      <a:prstDash val="solid"/>
                    </a:lnR>
                    <a:lnT w="6273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8808">
                      <a:solidFill>
                        <a:srgbClr val="000000"/>
                      </a:solidFill>
                      <a:prstDash val="solid"/>
                    </a:lnL>
                    <a:lnR w="6273">
                      <a:solidFill>
                        <a:srgbClr val="000000"/>
                      </a:solidFill>
                      <a:prstDash val="sysDash"/>
                    </a:lnR>
                    <a:lnT w="18808">
                      <a:solidFill>
                        <a:srgbClr val="000000"/>
                      </a:solidFill>
                      <a:prstDash val="solid"/>
                    </a:lnT>
                    <a:lnB w="6273">
                      <a:solidFill>
                        <a:srgbClr val="000000"/>
                      </a:solidFill>
                      <a:prstDash val="sysDash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405"/>
                        </a:lnSpc>
                      </a:pPr>
                      <a:endParaRPr lang="en-US" dirty="0" smtClean="0"/>
                    </a:p>
                    <a:p>
                      <a:pPr marL="0">
                        <a:lnSpc>
                          <a:spcPts val="2285"/>
                        </a:lnSpc>
                      </a:pPr>
                      <a:r>
                        <a:rPr lang="en-US" altLang="zh-CN" sz="2050" spc="-15" dirty="0">
                          <a:solidFill>
                            <a:srgbClr val="000000"/>
                          </a:solidFill>
                          <a:latin typeface="Symbol"/>
                          <a:ea typeface="Symbol"/>
                        </a:rPr>
                        <a:t>Δ</a:t>
                      </a:r>
                    </a:p>
                  </a:txBody>
                  <a:tcPr marL="0" marR="0" marT="0" marB="0">
                    <a:lnL w="6273">
                      <a:solidFill>
                        <a:srgbClr val="000000"/>
                      </a:solidFill>
                      <a:prstDash val="sysDash"/>
                    </a:lnL>
                    <a:lnT w="6273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7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8808">
                      <a:solidFill>
                        <a:srgbClr val="000000"/>
                      </a:solidFill>
                      <a:prstDash val="solid"/>
                    </a:lnR>
                    <a:lnT w="6273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6273">
                      <a:solidFill>
                        <a:srgbClr val="000000"/>
                      </a:solidFill>
                      <a:prstDash val="solid"/>
                    </a:lnL>
                    <a:lnT w="6273">
                      <a:solidFill>
                        <a:srgbClr val="000000"/>
                      </a:solidFill>
                      <a:prstDash val="sysDash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273">
                      <a:solidFill>
                        <a:srgbClr val="000000"/>
                      </a:solidFill>
                      <a:prstDash val="sysDash"/>
                    </a:lnL>
                    <a:lnT w="6273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Freeform 75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8" name="Freeform 75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9" name="Freeform 75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0" name="Freeform 76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2" name="Picture 7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TextBox 762"/>
          <p:cNvSpPr txBox="1"/>
          <p:nvPr/>
        </p:nvSpPr>
        <p:spPr>
          <a:xfrm>
            <a:off x="1006602" y="807375"/>
            <a:ext cx="7713416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32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</a:p>
        </p:txBody>
      </p:sp>
      <p:sp>
        <p:nvSpPr>
          <p:cNvPr id="763" name="TextBox 763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764" name="TextBox 764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Freeform 76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6" name="Freeform 76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8" name="Picture 7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1615440"/>
            <a:ext cx="9326880" cy="5676900"/>
          </a:xfrm>
          <a:prstGeom prst="rect">
            <a:avLst/>
          </a:prstGeom>
        </p:spPr>
      </p:pic>
      <p:pic>
        <p:nvPicPr>
          <p:cNvPr id="769" name="Picture 76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380" y="7299959"/>
            <a:ext cx="1181100" cy="388620"/>
          </a:xfrm>
          <a:prstGeom prst="rect">
            <a:avLst/>
          </a:prstGeom>
        </p:spPr>
      </p:pic>
      <p:sp>
        <p:nvSpPr>
          <p:cNvPr id="2" name="TextBox 769"/>
          <p:cNvSpPr txBox="1"/>
          <p:nvPr/>
        </p:nvSpPr>
        <p:spPr>
          <a:xfrm>
            <a:off x="1006602" y="807375"/>
            <a:ext cx="7713416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2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32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</a:p>
        </p:txBody>
      </p:sp>
      <p:sp>
        <p:nvSpPr>
          <p:cNvPr id="770" name="TextBox 77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771" name="TextBox 77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Picture 7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77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4" name="Freeform 77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5" name="Freeform 77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6" name="Freeform 77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7" name="TextBox 777"/>
          <p:cNvSpPr txBox="1"/>
          <p:nvPr/>
        </p:nvSpPr>
        <p:spPr>
          <a:xfrm>
            <a:off x="1006602" y="564297"/>
            <a:ext cx="8148409" cy="23707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3200" spc="185" dirty="0">
                <a:solidFill>
                  <a:srgbClr val="000000"/>
                </a:solidFill>
                <a:latin typeface="Times New Roman"/>
                <a:ea typeface="Times New Roman"/>
              </a:rPr>
              <a:t>Modos</a:t>
            </a:r>
            <a:r>
              <a:rPr lang="en-US" altLang="zh-CN" sz="320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45" dirty="0">
                <a:solidFill>
                  <a:srgbClr val="000000"/>
                </a:solidFill>
                <a:latin typeface="Times New Roman"/>
                <a:ea typeface="Times New Roman"/>
              </a:rPr>
              <a:t>Locales</a:t>
            </a:r>
            <a:r>
              <a:rPr lang="en-US" altLang="zh-CN" sz="32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95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32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85" dirty="0">
                <a:solidFill>
                  <a:srgbClr val="000000"/>
                </a:solidFill>
                <a:latin typeface="Times New Roman"/>
                <a:ea typeface="Times New Roman"/>
              </a:rPr>
              <a:t>Modos</a:t>
            </a:r>
            <a:r>
              <a:rPr lang="en-US" altLang="zh-CN" sz="32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60" dirty="0">
                <a:solidFill>
                  <a:srgbClr val="000000"/>
                </a:solidFill>
                <a:latin typeface="Times New Roman"/>
                <a:ea typeface="Times New Roman"/>
              </a:rPr>
              <a:t>Máquina-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64" dirty="0">
                <a:solidFill>
                  <a:srgbClr val="000000"/>
                </a:solidFill>
                <a:latin typeface="Times New Roman"/>
                <a:ea typeface="Times New Roman"/>
              </a:rPr>
              <a:t>Sist</a:t>
            </a:r>
            <a:r>
              <a:rPr lang="en-US" altLang="zh-CN" sz="3200" spc="259" dirty="0">
                <a:solidFill>
                  <a:srgbClr val="000000"/>
                </a:solidFill>
                <a:latin typeface="Times New Roman"/>
                <a:ea typeface="Times New Roman"/>
              </a:rPr>
              <a:t>ema</a:t>
            </a:r>
          </a:p>
          <a:p>
            <a:pPr>
              <a:lnSpc>
                <a:spcPts val="894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asociados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oscilación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unidades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35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estación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generación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respecto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resto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resto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potencia.</a:t>
            </a:r>
          </a:p>
        </p:txBody>
      </p:sp>
      <p:sp>
        <p:nvSpPr>
          <p:cNvPr id="778" name="TextBox 778"/>
          <p:cNvSpPr txBox="1"/>
          <p:nvPr/>
        </p:nvSpPr>
        <p:spPr>
          <a:xfrm>
            <a:off x="1006601" y="3533565"/>
            <a:ext cx="817452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término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local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usado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debido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</a:p>
        </p:txBody>
      </p:sp>
      <p:sp>
        <p:nvSpPr>
          <p:cNvPr id="779" name="TextBox 779"/>
          <p:cNvSpPr txBox="1"/>
          <p:nvPr/>
        </p:nvSpPr>
        <p:spPr>
          <a:xfrm>
            <a:off x="1349502" y="3960285"/>
            <a:ext cx="7805258" cy="853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oscilaciones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localizadas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estación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potencia.</a:t>
            </a:r>
          </a:p>
        </p:txBody>
      </p:sp>
      <p:sp>
        <p:nvSpPr>
          <p:cNvPr id="780" name="TextBox 78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781" name="TextBox 78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Picture 7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78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4" name="Freeform 78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5" name="Freeform 78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6" name="Freeform 78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7" name="TextBox 787"/>
          <p:cNvSpPr txBox="1"/>
          <p:nvPr/>
        </p:nvSpPr>
        <p:spPr>
          <a:xfrm>
            <a:off x="1006602" y="778380"/>
            <a:ext cx="8147021" cy="21568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325" dirty="0">
                <a:solidFill>
                  <a:srgbClr val="000000"/>
                </a:solidFill>
                <a:latin typeface="Times New Roman"/>
                <a:ea typeface="Times New Roman"/>
              </a:rPr>
              <a:t>Modos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Ínter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45" dirty="0">
                <a:solidFill>
                  <a:srgbClr val="000000"/>
                </a:solidFill>
                <a:latin typeface="Times New Roman"/>
                <a:ea typeface="Times New Roman"/>
              </a:rPr>
              <a:t>áreas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55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asociados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oscilación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algunas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parte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contra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otras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partes</a:t>
            </a:r>
            <a:r>
              <a:rPr lang="en-US" altLang="zh-CN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788" name="TextBox 788"/>
          <p:cNvSpPr txBox="1"/>
          <p:nvPr/>
        </p:nvSpPr>
        <p:spPr>
          <a:xfrm>
            <a:off x="1006602" y="3533565"/>
            <a:ext cx="8172453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Estos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causados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29" dirty="0">
                <a:solidFill>
                  <a:srgbClr val="000000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45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50" dirty="0">
                <a:solidFill>
                  <a:srgbClr val="000000"/>
                </a:solidFill>
                <a:latin typeface="Times New Roman"/>
                <a:ea typeface="Times New Roman"/>
              </a:rPr>
              <a:t>mas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25" dirty="0">
                <a:solidFill>
                  <a:srgbClr val="000000"/>
                </a:solidFill>
                <a:latin typeface="Times New Roman"/>
                <a:ea typeface="Times New Roman"/>
              </a:rPr>
              <a:t>grupos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13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789" name="TextBox 789"/>
          <p:cNvSpPr txBox="1"/>
          <p:nvPr/>
        </p:nvSpPr>
        <p:spPr>
          <a:xfrm>
            <a:off x="1349503" y="3960285"/>
            <a:ext cx="783048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i="1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muy</a:t>
            </a:r>
            <a:r>
              <a:rPr lang="en-US" altLang="zh-CN" sz="2800" i="1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cercanamente</a:t>
            </a:r>
            <a:r>
              <a:rPr lang="en-US" altLang="zh-CN" sz="2800" i="1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acopladas</a:t>
            </a:r>
            <a:r>
              <a:rPr lang="en-US" altLang="zh-CN" sz="2800" i="1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siendo</a:t>
            </a:r>
          </a:p>
        </p:txBody>
      </p:sp>
      <p:sp>
        <p:nvSpPr>
          <p:cNvPr id="790" name="TextBox 790"/>
          <p:cNvSpPr txBox="1"/>
          <p:nvPr/>
        </p:nvSpPr>
        <p:spPr>
          <a:xfrm>
            <a:off x="1349503" y="4387005"/>
            <a:ext cx="4908033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interconectadas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débiles</a:t>
            </a:r>
            <a:r>
              <a:rPr lang="en-US" altLang="zh-CN" sz="28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líneas</a:t>
            </a:r>
          </a:p>
        </p:txBody>
      </p:sp>
      <p:sp>
        <p:nvSpPr>
          <p:cNvPr id="791" name="TextBox 791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792" name="TextBox 792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Picture 7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794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5" name="Freeform 795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6" name="Freeform 796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7" name="Freeform 797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" name="TextBox 798"/>
          <p:cNvSpPr txBox="1"/>
          <p:nvPr/>
        </p:nvSpPr>
        <p:spPr>
          <a:xfrm>
            <a:off x="1006602" y="778380"/>
            <a:ext cx="8058977" cy="17287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Modos</a:t>
            </a:r>
            <a:r>
              <a:rPr lang="en-US" altLang="zh-CN" sz="36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18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175" dirty="0">
                <a:solidFill>
                  <a:srgbClr val="000000"/>
                </a:solidFill>
                <a:latin typeface="Times New Roman"/>
                <a:ea typeface="Times New Roman"/>
              </a:rPr>
              <a:t>Control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asociados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unidades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generación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otros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contr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oles.</a:t>
            </a:r>
          </a:p>
        </p:txBody>
      </p:sp>
      <p:sp>
        <p:nvSpPr>
          <p:cNvPr id="799" name="TextBox 799"/>
          <p:cNvSpPr txBox="1"/>
          <p:nvPr/>
        </p:nvSpPr>
        <p:spPr>
          <a:xfrm>
            <a:off x="1006602" y="3106077"/>
            <a:ext cx="8172494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384698" algn="l"/>
                <a:tab pos="3155001" algn="l"/>
                <a:tab pos="5328558" algn="l"/>
                <a:tab pos="7710006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Mal	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ajustadas	excitatrices,	gobernadores	</a:t>
            </a:r>
            <a:r>
              <a:rPr lang="en-US" altLang="zh-CN" sz="2800" spc="-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800" name="TextBox 800"/>
          <p:cNvSpPr txBox="1"/>
          <p:nvPr/>
        </p:nvSpPr>
        <p:spPr>
          <a:xfrm>
            <a:off x="1349502" y="3533573"/>
            <a:ext cx="7806402" cy="1280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velocidad,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convertidores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HCVC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compensadores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estáticos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VAR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causas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comunes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modo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</a:p>
        </p:txBody>
      </p:sp>
      <p:sp>
        <p:nvSpPr>
          <p:cNvPr id="801" name="TextBox 801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802" name="TextBox 802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" name="Picture 8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804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5" name="Freeform 805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6" name="Freeform 806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7" name="Freeform 807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8" name="TextBox 808"/>
          <p:cNvSpPr txBox="1"/>
          <p:nvPr/>
        </p:nvSpPr>
        <p:spPr>
          <a:xfrm>
            <a:off x="1006602" y="778380"/>
            <a:ext cx="8060936" cy="27544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9" dirty="0">
                <a:solidFill>
                  <a:srgbClr val="000000"/>
                </a:solidFill>
                <a:latin typeface="Times New Roman"/>
                <a:ea typeface="Times New Roman"/>
              </a:rPr>
              <a:t>Modos</a:t>
            </a:r>
            <a:r>
              <a:rPr lang="en-US" altLang="zh-CN" sz="36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175" dirty="0">
                <a:solidFill>
                  <a:srgbClr val="000000"/>
                </a:solidFill>
                <a:latin typeface="Times New Roman"/>
                <a:ea typeface="Times New Roman"/>
              </a:rPr>
              <a:t>Torsionales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asociados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componentes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rotacionales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eje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turbina</a:t>
            </a:r>
            <a:r>
              <a:rPr lang="en-US" altLang="zh-CN" sz="2800" spc="-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generador.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1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modos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20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torsional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pueden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ser</a:t>
            </a:r>
          </a:p>
        </p:txBody>
      </p:sp>
      <p:sp>
        <p:nvSpPr>
          <p:cNvPr id="809" name="TextBox 809"/>
          <p:cNvSpPr txBox="1"/>
          <p:nvPr/>
        </p:nvSpPr>
        <p:spPr>
          <a:xfrm>
            <a:off x="1349502" y="3533565"/>
            <a:ext cx="7831088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causados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interacción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controles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810" name="TextBox 810"/>
          <p:cNvSpPr txBox="1"/>
          <p:nvPr/>
        </p:nvSpPr>
        <p:spPr>
          <a:xfrm>
            <a:off x="1349502" y="3960285"/>
            <a:ext cx="7830768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excitación,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gobernadores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velocidad,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controles</a:t>
            </a:r>
          </a:p>
        </p:txBody>
      </p:sp>
      <p:sp>
        <p:nvSpPr>
          <p:cNvPr id="811" name="TextBox 811"/>
          <p:cNvSpPr txBox="1"/>
          <p:nvPr/>
        </p:nvSpPr>
        <p:spPr>
          <a:xfrm>
            <a:off x="1349502" y="4387005"/>
            <a:ext cx="711916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HCDC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líneas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compensadas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capacitor</a:t>
            </a:r>
            <a:r>
              <a:rPr lang="en-US" altLang="zh-CN" sz="280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serie.</a:t>
            </a:r>
          </a:p>
        </p:txBody>
      </p:sp>
      <p:sp>
        <p:nvSpPr>
          <p:cNvPr id="812" name="TextBox 81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813" name="TextBox 813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Picture 8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81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6" name="Freeform 81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7" name="Freeform 81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8" name="Freeform 81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" name="TextBox 819"/>
          <p:cNvSpPr txBox="1"/>
          <p:nvPr/>
        </p:nvSpPr>
        <p:spPr>
          <a:xfrm>
            <a:off x="1006602" y="778380"/>
            <a:ext cx="5097656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7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</p:txBody>
      </p:sp>
      <p:sp>
        <p:nvSpPr>
          <p:cNvPr id="820" name="TextBox 820"/>
          <p:cNvSpPr txBox="1"/>
          <p:nvPr/>
        </p:nvSpPr>
        <p:spPr>
          <a:xfrm>
            <a:off x="1006602" y="1575244"/>
            <a:ext cx="154841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-1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821" name="TextBox 821"/>
          <p:cNvSpPr txBox="1"/>
          <p:nvPr/>
        </p:nvSpPr>
        <p:spPr>
          <a:xfrm>
            <a:off x="1616146" y="1508573"/>
            <a:ext cx="7550010" cy="13491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2083"/>
              </a:lnSpc>
            </a:pPr>
            <a:r>
              <a:rPr lang="en-US" altLang="zh-CN" sz="3200" spc="69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3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0" dirty="0">
                <a:solidFill>
                  <a:srgbClr val="000000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3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4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9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75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4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9" dirty="0">
                <a:solidFill>
                  <a:srgbClr val="000000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32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5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9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4" dirty="0">
                <a:solidFill>
                  <a:srgbClr val="000000"/>
                </a:solidFill>
                <a:latin typeface="Times New Roman"/>
                <a:ea typeface="Times New Roman"/>
              </a:rPr>
              <a:t>sujeto</a:t>
            </a:r>
            <a:r>
              <a:rPr lang="en-US" altLang="zh-CN" sz="32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8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  <a:r>
              <a:rPr lang="en-US" altLang="zh-CN" sz="32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severa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822" name="TextBox 822"/>
          <p:cNvSpPr txBox="1"/>
          <p:nvPr/>
        </p:nvSpPr>
        <p:spPr>
          <a:xfrm>
            <a:off x="1006602" y="2855789"/>
            <a:ext cx="269141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-1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823" name="TextBox 823"/>
          <p:cNvSpPr txBox="1"/>
          <p:nvPr/>
        </p:nvSpPr>
        <p:spPr>
          <a:xfrm>
            <a:off x="1616146" y="2855789"/>
            <a:ext cx="7551189" cy="18694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5416"/>
              </a:lnSpc>
            </a:pP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respuesta</a:t>
            </a:r>
            <a:r>
              <a:rPr lang="en-US" altLang="zh-CN" sz="3200" spc="2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resultante</a:t>
            </a:r>
            <a:r>
              <a:rPr lang="en-US" altLang="zh-CN" sz="3200" spc="2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3200" spc="2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spc="2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involucra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32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excusiones</a:t>
            </a:r>
            <a:r>
              <a:rPr lang="en-US" altLang="zh-CN" sz="32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32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ángulos</a:t>
            </a:r>
            <a:r>
              <a:rPr lang="en-US" altLang="zh-CN" sz="32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rotoricos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influenciado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3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lineal.</a:t>
            </a:r>
          </a:p>
        </p:txBody>
      </p:sp>
      <p:sp>
        <p:nvSpPr>
          <p:cNvPr id="824" name="TextBox 82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825" name="TextBox 82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Picture 8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82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8" name="Freeform 82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" name="Freeform 82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0" name="Freeform 83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1" name="TextBox 831"/>
          <p:cNvSpPr txBox="1"/>
          <p:nvPr/>
        </p:nvSpPr>
        <p:spPr>
          <a:xfrm>
            <a:off x="1006602" y="778380"/>
            <a:ext cx="5097656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7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</p:txBody>
      </p:sp>
      <p:sp>
        <p:nvSpPr>
          <p:cNvPr id="832" name="TextBox 832"/>
          <p:cNvSpPr txBox="1"/>
          <p:nvPr/>
        </p:nvSpPr>
        <p:spPr>
          <a:xfrm>
            <a:off x="1006602" y="1575244"/>
            <a:ext cx="154841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-1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833" name="TextBox 833"/>
          <p:cNvSpPr txBox="1"/>
          <p:nvPr/>
        </p:nvSpPr>
        <p:spPr>
          <a:xfrm>
            <a:off x="1616145" y="1508573"/>
            <a:ext cx="7549970" cy="13491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2083"/>
              </a:lnSpc>
            </a:pP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94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ea typeface="Times New Roman"/>
              </a:rPr>
              <a:t>depende</a:t>
            </a:r>
            <a:r>
              <a:rPr lang="en-US" altLang="zh-CN" sz="32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94" dirty="0">
                <a:solidFill>
                  <a:srgbClr val="000000"/>
                </a:solidFill>
                <a:latin typeface="Times New Roman"/>
                <a:ea typeface="Times New Roman"/>
              </a:rPr>
              <a:t>tanto</a:t>
            </a:r>
            <a:r>
              <a:rPr lang="en-US" altLang="zh-CN" sz="32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32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spc="104" dirty="0">
                <a:solidFill>
                  <a:srgbClr val="000000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inicial</a:t>
            </a:r>
            <a:r>
              <a:rPr lang="en-US" altLang="zh-CN" sz="3200" i="1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operativo</a:t>
            </a:r>
            <a:r>
              <a:rPr lang="en-US" altLang="zh-CN" sz="3200" i="1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3200" i="1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i="1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3200" i="1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i="1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severidad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834" name="TextBox 834"/>
          <p:cNvSpPr txBox="1"/>
          <p:nvPr/>
        </p:nvSpPr>
        <p:spPr>
          <a:xfrm>
            <a:off x="1006601" y="2855789"/>
            <a:ext cx="269141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-1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835" name="TextBox 835"/>
          <p:cNvSpPr txBox="1"/>
          <p:nvPr/>
        </p:nvSpPr>
        <p:spPr>
          <a:xfrm>
            <a:off x="1616145" y="2855789"/>
            <a:ext cx="7551837" cy="18694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5416"/>
              </a:lnSpc>
            </a:pP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Usualmente,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alterado</a:t>
            </a:r>
            <a:r>
              <a:rPr lang="en-US" altLang="zh-CN" sz="3200" spc="10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tanque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64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32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5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60" dirty="0">
                <a:solidFill>
                  <a:srgbClr val="000000"/>
                </a:solidFill>
                <a:latin typeface="Times New Roman"/>
                <a:ea typeface="Times New Roman"/>
              </a:rPr>
              <a:t>operación</a:t>
            </a:r>
            <a:r>
              <a:rPr lang="en-US" altLang="zh-CN" sz="32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64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32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spc="69" dirty="0">
                <a:solidFill>
                  <a:srgbClr val="000000"/>
                </a:solidFill>
                <a:latin typeface="Times New Roman"/>
                <a:ea typeface="Times New Roman"/>
              </a:rPr>
              <a:t>permanente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posterior</a:t>
            </a:r>
            <a:r>
              <a:rPr lang="en-US" altLang="zh-CN" sz="3200" i="1" spc="20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3200" i="1" spc="20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i="1" spc="20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3200" i="1" spc="20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difiere</a:t>
            </a:r>
            <a:r>
              <a:rPr lang="en-US" altLang="zh-CN" sz="3200" i="1" spc="20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i="1" spc="20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anterior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3200" i="1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perturbación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836" name="TextBox 83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837" name="TextBox 837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Freeform 83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" name="Freeform 83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0" name="Freeform 84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1" name="Freeform 84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3" name="Picture 8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TextBox 843"/>
          <p:cNvSpPr txBox="1"/>
          <p:nvPr/>
        </p:nvSpPr>
        <p:spPr>
          <a:xfrm>
            <a:off x="1006602" y="778380"/>
            <a:ext cx="8058372" cy="29704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7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Figura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ilustra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comportamiento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maquina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sincrónica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situaciones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800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inestables.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95"/>
              </a:lnSpc>
            </a:pPr>
            <a:endParaRPr lang="en-US" dirty="0" smtClean="0"/>
          </a:p>
          <a:p>
            <a:pPr marL="0" indent="160292">
              <a:lnSpc>
                <a:spcPts val="1875"/>
              </a:lnSpc>
            </a:pPr>
            <a:r>
              <a:rPr lang="en-US" altLang="zh-CN" sz="2050" spc="127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844" name="TextBox 844"/>
          <p:cNvSpPr txBox="1"/>
          <p:nvPr/>
        </p:nvSpPr>
        <p:spPr>
          <a:xfrm>
            <a:off x="1493519" y="6090894"/>
            <a:ext cx="7357076" cy="42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60416"/>
              </a:lnSpc>
              <a:tabLst>
                <a:tab pos="1178052" algn="l"/>
                <a:tab pos="2420873" algn="l"/>
                <a:tab pos="3487673" algn="l"/>
                <a:tab pos="4634483" algn="l"/>
                <a:tab pos="5780532" algn="l"/>
                <a:tab pos="6943342" algn="l"/>
              </a:tabLst>
            </a:pPr>
            <a:r>
              <a:rPr lang="en-US" altLang="zh-CN" sz="1750" spc="6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  <a:r>
              <a:rPr lang="en-US" altLang="zh-CN" sz="1750" spc="64" dirty="0">
                <a:solidFill>
                  <a:srgbClr val="000000"/>
                </a:solidFill>
                <a:latin typeface="Times New Roman"/>
                <a:ea typeface="Times New Roman"/>
              </a:rPr>
              <a:t>0	</a:t>
            </a:r>
            <a:r>
              <a:rPr lang="en-US" altLang="zh-CN" sz="1750" spc="20" dirty="0">
                <a:solidFill>
                  <a:srgbClr val="000000"/>
                </a:solidFill>
                <a:latin typeface="Times New Roman"/>
                <a:ea typeface="Times New Roman"/>
              </a:rPr>
              <a:t>0.5	</a:t>
            </a:r>
            <a:r>
              <a:rPr lang="en-US" altLang="zh-CN" sz="1750" dirty="0">
                <a:solidFill>
                  <a:srgbClr val="000000"/>
                </a:solidFill>
                <a:latin typeface="Times New Roman"/>
                <a:ea typeface="Times New Roman"/>
              </a:rPr>
              <a:t>1	</a:t>
            </a:r>
            <a:r>
              <a:rPr lang="en-US" altLang="zh-CN" sz="1750" spc="20" dirty="0">
                <a:solidFill>
                  <a:srgbClr val="000000"/>
                </a:solidFill>
                <a:latin typeface="Times New Roman"/>
                <a:ea typeface="Times New Roman"/>
              </a:rPr>
              <a:t>1.5	2.0	2.5	</a:t>
            </a:r>
            <a:r>
              <a:rPr lang="en-US" altLang="zh-CN" sz="1750" spc="10" dirty="0">
                <a:solidFill>
                  <a:srgbClr val="000000"/>
                </a:solidFill>
                <a:latin typeface="Times New Roman"/>
                <a:ea typeface="Times New Roman"/>
              </a:rPr>
              <a:t>3.0</a:t>
            </a:r>
          </a:p>
        </p:txBody>
      </p:sp>
      <p:sp>
        <p:nvSpPr>
          <p:cNvPr id="845" name="TextBox 84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846" name="TextBox 84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Freeform 84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8" name="Freeform 84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9" name="Freeform 84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" name="Freeform 85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2" name="Picture 8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TextBox 852"/>
          <p:cNvSpPr txBox="1"/>
          <p:nvPr/>
        </p:nvSpPr>
        <p:spPr>
          <a:xfrm>
            <a:off x="1006602" y="778380"/>
            <a:ext cx="8057516" cy="29704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7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muestra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respuesta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rotórico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dos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casos</a:t>
            </a:r>
            <a:r>
              <a:rPr lang="en-US" altLang="zh-CN" sz="2800" i="1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inestables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95"/>
              </a:lnSpc>
            </a:pPr>
            <a:endParaRPr lang="en-US" dirty="0" smtClean="0"/>
          </a:p>
          <a:p>
            <a:pPr marL="0" indent="160292">
              <a:lnSpc>
                <a:spcPts val="1875"/>
              </a:lnSpc>
            </a:pPr>
            <a:r>
              <a:rPr lang="en-US" altLang="zh-CN" sz="2050" spc="127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853" name="TextBox 853"/>
          <p:cNvSpPr txBox="1"/>
          <p:nvPr/>
        </p:nvSpPr>
        <p:spPr>
          <a:xfrm>
            <a:off x="1493519" y="6090894"/>
            <a:ext cx="7357076" cy="42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60416"/>
              </a:lnSpc>
              <a:tabLst>
                <a:tab pos="1178052" algn="l"/>
                <a:tab pos="2420873" algn="l"/>
                <a:tab pos="3487673" algn="l"/>
                <a:tab pos="4634483" algn="l"/>
                <a:tab pos="5780532" algn="l"/>
                <a:tab pos="6943342" algn="l"/>
              </a:tabLst>
            </a:pPr>
            <a:r>
              <a:rPr lang="en-US" altLang="zh-CN" sz="1750" spc="6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  <a:r>
              <a:rPr lang="en-US" altLang="zh-CN" sz="1750" spc="64" dirty="0">
                <a:solidFill>
                  <a:srgbClr val="000000"/>
                </a:solidFill>
                <a:latin typeface="Times New Roman"/>
                <a:ea typeface="Times New Roman"/>
              </a:rPr>
              <a:t>0	</a:t>
            </a:r>
            <a:r>
              <a:rPr lang="en-US" altLang="zh-CN" sz="1750" spc="20" dirty="0">
                <a:solidFill>
                  <a:srgbClr val="000000"/>
                </a:solidFill>
                <a:latin typeface="Times New Roman"/>
                <a:ea typeface="Times New Roman"/>
              </a:rPr>
              <a:t>0.5	</a:t>
            </a:r>
            <a:r>
              <a:rPr lang="en-US" altLang="zh-CN" sz="1750" dirty="0">
                <a:solidFill>
                  <a:srgbClr val="000000"/>
                </a:solidFill>
                <a:latin typeface="Times New Roman"/>
                <a:ea typeface="Times New Roman"/>
              </a:rPr>
              <a:t>1	</a:t>
            </a:r>
            <a:r>
              <a:rPr lang="en-US" altLang="zh-CN" sz="1750" spc="20" dirty="0">
                <a:solidFill>
                  <a:srgbClr val="000000"/>
                </a:solidFill>
                <a:latin typeface="Times New Roman"/>
                <a:ea typeface="Times New Roman"/>
              </a:rPr>
              <a:t>1.5	2.0	2.5	</a:t>
            </a:r>
            <a:r>
              <a:rPr lang="en-US" altLang="zh-CN" sz="1750" spc="10" dirty="0">
                <a:solidFill>
                  <a:srgbClr val="000000"/>
                </a:solidFill>
                <a:latin typeface="Times New Roman"/>
                <a:ea typeface="Times New Roman"/>
              </a:rPr>
              <a:t>3.0</a:t>
            </a:r>
          </a:p>
        </p:txBody>
      </p:sp>
      <p:sp>
        <p:nvSpPr>
          <p:cNvPr id="854" name="TextBox 85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855" name="TextBox 85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Freeform 856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7" name="Freeform 857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8" name="Freeform 858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9" name="Freeform 859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61" name="Picture 8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488680" cy="5181600"/>
          </a:xfrm>
          <a:prstGeom prst="rect">
            <a:avLst/>
          </a:prstGeom>
        </p:spPr>
      </p:pic>
      <p:sp>
        <p:nvSpPr>
          <p:cNvPr id="2" name="TextBox 861"/>
          <p:cNvSpPr txBox="1"/>
          <p:nvPr/>
        </p:nvSpPr>
        <p:spPr>
          <a:xfrm>
            <a:off x="1006602" y="807375"/>
            <a:ext cx="8150438" cy="2553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(Caso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1),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incrementa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máximo,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entonces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decrece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oscila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decremento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amplitud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mientras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alcanza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28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permanente.</a:t>
            </a:r>
          </a:p>
        </p:txBody>
      </p:sp>
      <p:sp>
        <p:nvSpPr>
          <p:cNvPr id="862" name="TextBox 862"/>
          <p:cNvSpPr txBox="1"/>
          <p:nvPr/>
        </p:nvSpPr>
        <p:spPr>
          <a:xfrm>
            <a:off x="1518681" y="4258127"/>
            <a:ext cx="269885" cy="1917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505"/>
              </a:lnSpc>
            </a:pPr>
            <a:r>
              <a:rPr lang="en-US" altLang="zh-CN" sz="1650" spc="1019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863" name="TextBox 863"/>
          <p:cNvSpPr txBox="1"/>
          <p:nvPr/>
        </p:nvSpPr>
        <p:spPr>
          <a:xfrm>
            <a:off x="4549905" y="3854557"/>
            <a:ext cx="592197" cy="2514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spc="15" dirty="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</a:p>
        </p:txBody>
      </p:sp>
      <p:sp>
        <p:nvSpPr>
          <p:cNvPr id="864" name="TextBox 864"/>
          <p:cNvSpPr txBox="1"/>
          <p:nvPr/>
        </p:nvSpPr>
        <p:spPr>
          <a:xfrm>
            <a:off x="5516117" y="4022952"/>
            <a:ext cx="592197" cy="2514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spc="15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865" name="TextBox 865"/>
          <p:cNvSpPr txBox="1"/>
          <p:nvPr/>
        </p:nvSpPr>
        <p:spPr>
          <a:xfrm>
            <a:off x="7420356" y="3672928"/>
            <a:ext cx="1872219" cy="9677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incrementa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</a:p>
          <a:p>
            <a:pPr marL="0" indent="76200">
              <a:lnSpc>
                <a:spcPct val="54166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rotor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incrementa</a:t>
            </a:r>
            <a:r>
              <a:rPr lang="en-US" altLang="zh-CN" sz="1000" spc="34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a</a:t>
            </a:r>
          </a:p>
          <a:p>
            <a:pPr marL="0">
              <a:lnSpc>
                <a:spcPct val="54583"/>
              </a:lnSpc>
            </a:pP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máximo,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entonces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decrece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</a:p>
          <a:p>
            <a:pPr marL="0" indent="76200" hangingPunct="0">
              <a:lnSpc>
                <a:spcPct val="54166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máximo,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entonces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decrece</a:t>
            </a:r>
            <a:r>
              <a:rPr lang="en-US" altLang="zh-CN" sz="1000" spc="-1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oscila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decremento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  <a:p>
            <a:pPr marL="0" indent="76200">
              <a:lnSpc>
                <a:spcPct val="55000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oscila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decremento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000" spc="34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la</a:t>
            </a:r>
          </a:p>
          <a:p>
            <a:pPr marL="0">
              <a:lnSpc>
                <a:spcPct val="54583"/>
              </a:lnSpc>
            </a:pP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amplitud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mientras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alcanza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</a:p>
          <a:p>
            <a:pPr marL="0" indent="76200" hangingPunct="0">
              <a:lnSpc>
                <a:spcPct val="54166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amplitud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mientras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alcanza</a:t>
            </a:r>
            <a:r>
              <a:rPr lang="en-US" altLang="zh-CN" sz="1000" spc="-1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permanente.</a:t>
            </a:r>
          </a:p>
          <a:p>
            <a:pPr marL="0" indent="76200">
              <a:lnSpc>
                <a:spcPct val="100000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permanente.</a:t>
            </a:r>
          </a:p>
        </p:txBody>
      </p:sp>
      <p:sp>
        <p:nvSpPr>
          <p:cNvPr id="866" name="TextBox 866"/>
          <p:cNvSpPr txBox="1"/>
          <p:nvPr/>
        </p:nvSpPr>
        <p:spPr>
          <a:xfrm>
            <a:off x="6749803" y="5348835"/>
            <a:ext cx="706496" cy="2514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spc="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867" name="TextBox 867"/>
          <p:cNvSpPr txBox="1"/>
          <p:nvPr/>
        </p:nvSpPr>
        <p:spPr>
          <a:xfrm>
            <a:off x="1780032" y="6329192"/>
            <a:ext cx="216591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-3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868" name="TextBox 868"/>
          <p:cNvSpPr txBox="1"/>
          <p:nvPr/>
        </p:nvSpPr>
        <p:spPr>
          <a:xfrm>
            <a:off x="1882901" y="6470164"/>
            <a:ext cx="102291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-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869" name="TextBox 869"/>
          <p:cNvSpPr txBox="1"/>
          <p:nvPr/>
        </p:nvSpPr>
        <p:spPr>
          <a:xfrm>
            <a:off x="2727198" y="6470164"/>
            <a:ext cx="243264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15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870" name="TextBox 870"/>
          <p:cNvSpPr txBox="1"/>
          <p:nvPr/>
        </p:nvSpPr>
        <p:spPr>
          <a:xfrm>
            <a:off x="3726179" y="6470164"/>
            <a:ext cx="102291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-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871" name="TextBox 871"/>
          <p:cNvSpPr txBox="1"/>
          <p:nvPr/>
        </p:nvSpPr>
        <p:spPr>
          <a:xfrm>
            <a:off x="3957828" y="6444741"/>
            <a:ext cx="1790115" cy="4396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25601">
              <a:lnSpc>
                <a:spcPct val="100000"/>
              </a:lnSpc>
              <a:tabLst>
                <a:tab pos="1547621" algn="l"/>
              </a:tabLst>
            </a:pP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1.5	</a:t>
            </a:r>
            <a:r>
              <a:rPr lang="en-US" altLang="zh-CN" sz="1400" spc="5" dirty="0">
                <a:solidFill>
                  <a:srgbClr val="000000"/>
                </a:solidFill>
                <a:latin typeface="Times New Roman"/>
                <a:ea typeface="Times New Roman"/>
              </a:rPr>
              <a:t>2.0</a:t>
            </a:r>
          </a:p>
          <a:p>
            <a:pPr marL="0">
              <a:lnSpc>
                <a:spcPct val="89999"/>
              </a:lnSpc>
            </a:pP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65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</a:p>
        </p:txBody>
      </p:sp>
      <p:sp>
        <p:nvSpPr>
          <p:cNvPr id="872" name="TextBox 872"/>
          <p:cNvSpPr txBox="1"/>
          <p:nvPr/>
        </p:nvSpPr>
        <p:spPr>
          <a:xfrm>
            <a:off x="6426708" y="6470164"/>
            <a:ext cx="243263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15" dirty="0">
                <a:solidFill>
                  <a:srgbClr val="000000"/>
                </a:solidFill>
                <a:latin typeface="Times New Roman"/>
                <a:ea typeface="Times New Roman"/>
              </a:rPr>
              <a:t>2.5</a:t>
            </a:r>
          </a:p>
        </p:txBody>
      </p:sp>
      <p:sp>
        <p:nvSpPr>
          <p:cNvPr id="873" name="TextBox 873"/>
          <p:cNvSpPr txBox="1"/>
          <p:nvPr/>
        </p:nvSpPr>
        <p:spPr>
          <a:xfrm>
            <a:off x="7360919" y="6470164"/>
            <a:ext cx="243264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15" dirty="0">
                <a:solidFill>
                  <a:srgbClr val="000000"/>
                </a:solidFill>
                <a:latin typeface="Times New Roman"/>
                <a:ea typeface="Times New Roman"/>
              </a:rPr>
              <a:t>3.0</a:t>
            </a:r>
          </a:p>
        </p:txBody>
      </p:sp>
      <p:sp>
        <p:nvSpPr>
          <p:cNvPr id="874" name="TextBox 87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875" name="TextBox 87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" name="Picture 8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87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8" name="Freeform 87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9" name="Freeform 87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0" name="Freeform 88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1" name="TextBox 881"/>
          <p:cNvSpPr txBox="1"/>
          <p:nvPr/>
        </p:nvSpPr>
        <p:spPr>
          <a:xfrm>
            <a:off x="1006602" y="807375"/>
            <a:ext cx="4548976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</p:txBody>
      </p:sp>
      <p:sp>
        <p:nvSpPr>
          <p:cNvPr id="882" name="TextBox 882"/>
          <p:cNvSpPr txBox="1"/>
          <p:nvPr/>
        </p:nvSpPr>
        <p:spPr>
          <a:xfrm>
            <a:off x="1006602" y="1653730"/>
            <a:ext cx="8173276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95674" algn="l"/>
                <a:tab pos="1709949" algn="l"/>
                <a:tab pos="2778366" algn="l"/>
                <a:tab pos="3402605" algn="l"/>
                <a:tab pos="4016880" algn="l"/>
                <a:tab pos="5341582" algn="l"/>
                <a:tab pos="6822967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	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el	Caso	2,	el	ángulo	rotórico	</a:t>
            </a: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continúa</a:t>
            </a:r>
          </a:p>
        </p:txBody>
      </p:sp>
      <p:sp>
        <p:nvSpPr>
          <p:cNvPr id="883" name="TextBox 883"/>
          <p:cNvSpPr txBox="1"/>
          <p:nvPr/>
        </p:nvSpPr>
        <p:spPr>
          <a:xfrm>
            <a:off x="1349502" y="2080450"/>
            <a:ext cx="782991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incrementando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continua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20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</a:p>
        </p:txBody>
      </p:sp>
      <p:sp>
        <p:nvSpPr>
          <p:cNvPr id="884" name="TextBox 884"/>
          <p:cNvSpPr txBox="1"/>
          <p:nvPr/>
        </p:nvSpPr>
        <p:spPr>
          <a:xfrm>
            <a:off x="1349502" y="2507922"/>
            <a:ext cx="351251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periodo.</a:t>
            </a:r>
          </a:p>
        </p:txBody>
      </p:sp>
      <p:sp>
        <p:nvSpPr>
          <p:cNvPr id="885" name="TextBox 885"/>
          <p:cNvSpPr txBox="1"/>
          <p:nvPr/>
        </p:nvSpPr>
        <p:spPr>
          <a:xfrm>
            <a:off x="4945396" y="3505259"/>
            <a:ext cx="1772208" cy="422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58333"/>
              </a:lnSpc>
              <a:tabLst>
                <a:tab pos="1028683" algn="l"/>
              </a:tabLst>
            </a:pPr>
            <a:r>
              <a:rPr lang="en-US" altLang="zh-CN" sz="175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7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50" dirty="0">
                <a:solidFill>
                  <a:srgbClr val="000000"/>
                </a:solidFill>
                <a:latin typeface="Times New Roman"/>
                <a:ea typeface="Times New Roman"/>
              </a:rPr>
              <a:t>3	Caso</a:t>
            </a:r>
            <a:r>
              <a:rPr lang="en-US" altLang="zh-CN" sz="17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5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886" name="TextBox 886"/>
          <p:cNvSpPr txBox="1"/>
          <p:nvPr/>
        </p:nvSpPr>
        <p:spPr>
          <a:xfrm>
            <a:off x="1716823" y="3928269"/>
            <a:ext cx="400872" cy="2040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604"/>
              </a:lnSpc>
            </a:pPr>
            <a:r>
              <a:rPr lang="en-US" altLang="zh-CN" sz="1750" spc="1094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887" name="TextBox 887"/>
          <p:cNvSpPr txBox="1"/>
          <p:nvPr/>
        </p:nvSpPr>
        <p:spPr>
          <a:xfrm>
            <a:off x="7287775" y="5089552"/>
            <a:ext cx="744896" cy="2667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750" spc="5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7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50" spc="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888" name="TextBox 888"/>
          <p:cNvSpPr txBox="1"/>
          <p:nvPr/>
        </p:nvSpPr>
        <p:spPr>
          <a:xfrm>
            <a:off x="1996439" y="6132368"/>
            <a:ext cx="222393" cy="228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00" spc="-4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889" name="TextBox 889"/>
          <p:cNvSpPr txBox="1"/>
          <p:nvPr/>
        </p:nvSpPr>
        <p:spPr>
          <a:xfrm>
            <a:off x="2105405" y="6282483"/>
            <a:ext cx="108093" cy="228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00" spc="-1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890" name="TextBox 890"/>
          <p:cNvSpPr txBox="1"/>
          <p:nvPr/>
        </p:nvSpPr>
        <p:spPr>
          <a:xfrm>
            <a:off x="3004566" y="6282483"/>
            <a:ext cx="258213" cy="228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00" spc="15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891" name="TextBox 891"/>
          <p:cNvSpPr txBox="1"/>
          <p:nvPr/>
        </p:nvSpPr>
        <p:spPr>
          <a:xfrm>
            <a:off x="4067555" y="6282483"/>
            <a:ext cx="108093" cy="228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00" spc="-1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892" name="TextBox 892"/>
          <p:cNvSpPr txBox="1"/>
          <p:nvPr/>
        </p:nvSpPr>
        <p:spPr>
          <a:xfrm>
            <a:off x="4314444" y="6255781"/>
            <a:ext cx="1905657" cy="4953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66750">
              <a:lnSpc>
                <a:spcPct val="100000"/>
              </a:lnSpc>
              <a:tabLst>
                <a:tab pos="1647444" algn="l"/>
              </a:tabLst>
            </a:pPr>
            <a:r>
              <a:rPr lang="en-US" altLang="zh-CN" sz="1500" spc="15" dirty="0">
                <a:solidFill>
                  <a:srgbClr val="000000"/>
                </a:solidFill>
                <a:latin typeface="Times New Roman"/>
                <a:ea typeface="Times New Roman"/>
              </a:rPr>
              <a:t>1.5	</a:t>
            </a:r>
            <a:r>
              <a:rPr lang="en-US" altLang="zh-CN" sz="1500" spc="5" dirty="0">
                <a:solidFill>
                  <a:srgbClr val="000000"/>
                </a:solidFill>
                <a:latin typeface="Times New Roman"/>
                <a:ea typeface="Times New Roman"/>
              </a:rPr>
              <a:t>2.0</a:t>
            </a:r>
          </a:p>
          <a:p>
            <a:pPr marL="0">
              <a:lnSpc>
                <a:spcPct val="100000"/>
              </a:lnSpc>
            </a:pPr>
            <a:r>
              <a:rPr lang="en-US" altLang="zh-CN" sz="175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17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5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75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50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</a:p>
        </p:txBody>
      </p:sp>
      <p:sp>
        <p:nvSpPr>
          <p:cNvPr id="893" name="TextBox 893"/>
          <p:cNvSpPr txBox="1"/>
          <p:nvPr/>
        </p:nvSpPr>
        <p:spPr>
          <a:xfrm>
            <a:off x="6943343" y="6282483"/>
            <a:ext cx="258213" cy="228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00" spc="15" dirty="0">
                <a:solidFill>
                  <a:srgbClr val="000000"/>
                </a:solidFill>
                <a:latin typeface="Times New Roman"/>
                <a:ea typeface="Times New Roman"/>
              </a:rPr>
              <a:t>2.5</a:t>
            </a:r>
          </a:p>
        </p:txBody>
      </p:sp>
      <p:sp>
        <p:nvSpPr>
          <p:cNvPr id="894" name="TextBox 894"/>
          <p:cNvSpPr txBox="1"/>
          <p:nvPr/>
        </p:nvSpPr>
        <p:spPr>
          <a:xfrm>
            <a:off x="7938516" y="6282483"/>
            <a:ext cx="258213" cy="228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00" spc="15" dirty="0">
                <a:solidFill>
                  <a:srgbClr val="000000"/>
                </a:solidFill>
                <a:latin typeface="Times New Roman"/>
                <a:ea typeface="Times New Roman"/>
              </a:rPr>
              <a:t>3.0</a:t>
            </a:r>
          </a:p>
        </p:txBody>
      </p:sp>
      <p:sp>
        <p:nvSpPr>
          <p:cNvPr id="895" name="TextBox 89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896" name="TextBox 89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Freeform 89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8" name="Freeform 89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9" name="Freeform 89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0" name="Freeform 90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2" name="Picture 9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481059" cy="5181600"/>
          </a:xfrm>
          <a:prstGeom prst="rect">
            <a:avLst/>
          </a:prstGeom>
        </p:spPr>
      </p:pic>
      <p:sp>
        <p:nvSpPr>
          <p:cNvPr id="2" name="TextBox 902"/>
          <p:cNvSpPr txBox="1"/>
          <p:nvPr/>
        </p:nvSpPr>
        <p:spPr>
          <a:xfrm>
            <a:off x="1006602" y="807375"/>
            <a:ext cx="4548976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</p:txBody>
      </p:sp>
      <p:sp>
        <p:nvSpPr>
          <p:cNvPr id="903" name="TextBox 903"/>
          <p:cNvSpPr txBox="1"/>
          <p:nvPr/>
        </p:nvSpPr>
        <p:spPr>
          <a:xfrm>
            <a:off x="1006602" y="1653730"/>
            <a:ext cx="8172313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referida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</a:p>
        </p:txBody>
      </p:sp>
      <p:sp>
        <p:nvSpPr>
          <p:cNvPr id="904" name="TextBox 904"/>
          <p:cNvSpPr txBox="1"/>
          <p:nvPr/>
        </p:nvSpPr>
        <p:spPr>
          <a:xfrm>
            <a:off x="1349502" y="2080450"/>
            <a:ext cx="7804264" cy="8549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primera</a:t>
            </a:r>
            <a:r>
              <a:rPr lang="en-US" altLang="zh-CN" sz="280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oscilación</a:t>
            </a:r>
            <a:r>
              <a:rPr lang="en-US" altLang="zh-CN" sz="2800" i="1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first-swing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causado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insuficiente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2800" spc="-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sincronizante.</a:t>
            </a:r>
          </a:p>
        </p:txBody>
      </p:sp>
      <p:sp>
        <p:nvSpPr>
          <p:cNvPr id="905" name="TextBox 905"/>
          <p:cNvSpPr txBox="1"/>
          <p:nvPr/>
        </p:nvSpPr>
        <p:spPr>
          <a:xfrm>
            <a:off x="4411971" y="3437744"/>
            <a:ext cx="1735584" cy="4134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59583"/>
              </a:lnSpc>
              <a:tabLst>
                <a:tab pos="1005086" algn="l"/>
              </a:tabLst>
            </a:pPr>
            <a:r>
              <a:rPr lang="en-US" altLang="zh-CN" sz="170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7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00" dirty="0">
                <a:solidFill>
                  <a:srgbClr val="000000"/>
                </a:solidFill>
                <a:latin typeface="Times New Roman"/>
                <a:ea typeface="Times New Roman"/>
              </a:rPr>
              <a:t>3	Caso</a:t>
            </a:r>
            <a:r>
              <a:rPr lang="en-US" altLang="zh-CN" sz="17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0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906" name="TextBox 906"/>
          <p:cNvSpPr txBox="1"/>
          <p:nvPr/>
        </p:nvSpPr>
        <p:spPr>
          <a:xfrm>
            <a:off x="1256281" y="3851641"/>
            <a:ext cx="394731" cy="199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569"/>
              </a:lnSpc>
            </a:pPr>
            <a:r>
              <a:rPr lang="en-US" altLang="zh-CN" sz="1700" spc="107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907" name="TextBox 907"/>
          <p:cNvSpPr txBox="1"/>
          <p:nvPr/>
        </p:nvSpPr>
        <p:spPr>
          <a:xfrm>
            <a:off x="6702543" y="4987766"/>
            <a:ext cx="729883" cy="2590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700" spc="1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7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00" spc="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908" name="TextBox 908"/>
          <p:cNvSpPr txBox="1"/>
          <p:nvPr/>
        </p:nvSpPr>
        <p:spPr>
          <a:xfrm>
            <a:off x="1529333" y="6007361"/>
            <a:ext cx="105956" cy="220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50" spc="-3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909" name="TextBox 909"/>
          <p:cNvSpPr txBox="1"/>
          <p:nvPr/>
        </p:nvSpPr>
        <p:spPr>
          <a:xfrm>
            <a:off x="1636014" y="6153665"/>
            <a:ext cx="105956" cy="220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50" spc="-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910" name="TextBox 910"/>
          <p:cNvSpPr txBox="1"/>
          <p:nvPr/>
        </p:nvSpPr>
        <p:spPr>
          <a:xfrm>
            <a:off x="2515361" y="6153665"/>
            <a:ext cx="252265" cy="220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50" spc="20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911" name="TextBox 911"/>
          <p:cNvSpPr txBox="1"/>
          <p:nvPr/>
        </p:nvSpPr>
        <p:spPr>
          <a:xfrm>
            <a:off x="3554729" y="6153665"/>
            <a:ext cx="105955" cy="220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50" spc="-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912" name="TextBox 912"/>
          <p:cNvSpPr txBox="1"/>
          <p:nvPr/>
        </p:nvSpPr>
        <p:spPr>
          <a:xfrm>
            <a:off x="3795521" y="6128585"/>
            <a:ext cx="1863133" cy="4800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51510">
              <a:lnSpc>
                <a:spcPct val="100000"/>
              </a:lnSpc>
              <a:tabLst>
                <a:tab pos="1610868" algn="l"/>
              </a:tabLst>
            </a:pPr>
            <a:r>
              <a:rPr lang="en-US" altLang="zh-CN" sz="1450" spc="20" dirty="0">
                <a:solidFill>
                  <a:srgbClr val="000000"/>
                </a:solidFill>
                <a:latin typeface="Times New Roman"/>
                <a:ea typeface="Times New Roman"/>
              </a:rPr>
              <a:t>1.5	</a:t>
            </a:r>
            <a:r>
              <a:rPr lang="en-US" altLang="zh-CN" sz="1450" spc="10" dirty="0">
                <a:solidFill>
                  <a:srgbClr val="000000"/>
                </a:solidFill>
                <a:latin typeface="Times New Roman"/>
                <a:ea typeface="Times New Roman"/>
              </a:rPr>
              <a:t>2.0</a:t>
            </a:r>
          </a:p>
          <a:p>
            <a:pPr marL="0">
              <a:lnSpc>
                <a:spcPct val="100000"/>
              </a:lnSpc>
            </a:pPr>
            <a:r>
              <a:rPr lang="en-US" altLang="zh-CN" sz="170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17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7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00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</a:p>
        </p:txBody>
      </p:sp>
      <p:sp>
        <p:nvSpPr>
          <p:cNvPr id="913" name="TextBox 913"/>
          <p:cNvSpPr txBox="1"/>
          <p:nvPr/>
        </p:nvSpPr>
        <p:spPr>
          <a:xfrm>
            <a:off x="6365747" y="6153665"/>
            <a:ext cx="252265" cy="220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50" spc="20" dirty="0">
                <a:solidFill>
                  <a:srgbClr val="000000"/>
                </a:solidFill>
                <a:latin typeface="Times New Roman"/>
                <a:ea typeface="Times New Roman"/>
              </a:rPr>
              <a:t>2.5</a:t>
            </a:r>
          </a:p>
        </p:txBody>
      </p:sp>
      <p:sp>
        <p:nvSpPr>
          <p:cNvPr id="914" name="TextBox 914"/>
          <p:cNvSpPr txBox="1"/>
          <p:nvPr/>
        </p:nvSpPr>
        <p:spPr>
          <a:xfrm>
            <a:off x="7338059" y="5375550"/>
            <a:ext cx="2068841" cy="14249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96011">
              <a:lnSpc>
                <a:spcPct val="100000"/>
              </a:lnSpc>
              <a:tabLst>
                <a:tab pos="393442" algn="l"/>
                <a:tab pos="923775" algn="l"/>
                <a:tab pos="1511269" algn="l"/>
              </a:tabLst>
            </a:pP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El	ángulo	rotorico	</a:t>
            </a:r>
            <a:r>
              <a:rPr lang="en-US" altLang="zh-CN" sz="1000" spc="-5" dirty="0">
                <a:solidFill>
                  <a:srgbClr val="000000"/>
                </a:solidFill>
                <a:latin typeface="Times New Roman"/>
                <a:ea typeface="Times New Roman"/>
              </a:rPr>
              <a:t>continua</a:t>
            </a:r>
          </a:p>
          <a:p>
            <a:pPr marL="0" indent="172211">
              <a:lnSpc>
                <a:spcPct val="54583"/>
              </a:lnSpc>
              <a:tabLst>
                <a:tab pos="469642" algn="l"/>
                <a:tab pos="999975" algn="l"/>
                <a:tab pos="1587469" algn="l"/>
              </a:tabLst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El	ángulo	rotorico	</a:t>
            </a:r>
            <a:r>
              <a:rPr lang="en-US" altLang="zh-CN" sz="1000" spc="-5" dirty="0">
                <a:solidFill>
                  <a:srgbClr val="7E7E7E"/>
                </a:solidFill>
                <a:latin typeface="Times New Roman"/>
                <a:ea typeface="Times New Roman"/>
              </a:rPr>
              <a:t>continua</a:t>
            </a:r>
          </a:p>
          <a:p>
            <a:pPr marL="0" indent="96011">
              <a:lnSpc>
                <a:spcPct val="54583"/>
              </a:lnSpc>
            </a:pP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incrementando</a:t>
            </a:r>
            <a:r>
              <a:rPr lang="en-US" altLang="zh-CN" sz="1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1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continua</a:t>
            </a:r>
          </a:p>
          <a:p>
            <a:pPr marL="0" indent="172211">
              <a:lnSpc>
                <a:spcPct val="54583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incrementando</a:t>
            </a:r>
            <a:r>
              <a:rPr lang="en-US" altLang="zh-CN" sz="1000" spc="6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000" spc="6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1000" spc="6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continua</a:t>
            </a:r>
          </a:p>
          <a:p>
            <a:pPr marL="0" indent="96011">
              <a:lnSpc>
                <a:spcPct val="54583"/>
              </a:lnSpc>
            </a:pP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perdido.</a:t>
            </a:r>
          </a:p>
          <a:p>
            <a:pPr marL="0" indent="172211">
              <a:lnSpc>
                <a:spcPct val="55000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sincronismo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perdido.</a:t>
            </a:r>
          </a:p>
          <a:p>
            <a:pPr marL="0" indent="96011">
              <a:lnSpc>
                <a:spcPct val="54583"/>
              </a:lnSpc>
            </a:pP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1000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</a:p>
          <a:p>
            <a:pPr marL="96011" indent="76200" hangingPunct="0">
              <a:lnSpc>
                <a:spcPct val="54583"/>
              </a:lnSpc>
              <a:tabLst>
                <a:tab pos="628684" algn="l"/>
                <a:tab pos="1045963" algn="l"/>
                <a:tab pos="1828181" algn="l"/>
              </a:tabLst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1000" spc="40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referida	como	</a:t>
            </a:r>
            <a:r>
              <a:rPr lang="en-US" altLang="zh-CN" sz="1000" spc="-5" dirty="0">
                <a:solidFill>
                  <a:srgbClr val="000000"/>
                </a:solidFill>
                <a:latin typeface="Times New Roman"/>
                <a:ea typeface="Times New Roman"/>
              </a:rPr>
              <a:t>inestabilidad	</a:t>
            </a:r>
            <a:r>
              <a:rPr lang="en-US" altLang="zh-CN" sz="1000" spc="-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 marL="0">
              <a:lnSpc>
                <a:spcPct val="54583"/>
              </a:lnSpc>
              <a:tabLst>
                <a:tab pos="1122163" algn="l"/>
              </a:tabLst>
            </a:pPr>
            <a:r>
              <a:rPr lang="en-US" altLang="zh-CN" sz="1450" spc="-279" dirty="0">
                <a:solidFill>
                  <a:srgbClr val="000000"/>
                </a:solidFill>
                <a:latin typeface="Times New Roman"/>
                <a:ea typeface="Times New Roman"/>
              </a:rPr>
              <a:t>3.0</a:t>
            </a:r>
            <a:r>
              <a:rPr lang="en-US" altLang="zh-CN" sz="1000" i="1" spc="-215" dirty="0">
                <a:solidFill>
                  <a:srgbClr val="000000"/>
                </a:solidFill>
                <a:latin typeface="Times New Roman"/>
                <a:ea typeface="Times New Roman"/>
              </a:rPr>
              <a:t>primera</a:t>
            </a:r>
            <a:r>
              <a:rPr lang="en-US" altLang="zh-CN" sz="1000" spc="-185" dirty="0">
                <a:solidFill>
                  <a:srgbClr val="7E7E7E"/>
                </a:solidFill>
                <a:latin typeface="Times New Roman"/>
                <a:ea typeface="Times New Roman"/>
              </a:rPr>
              <a:t>referida</a:t>
            </a:r>
            <a:r>
              <a:rPr lang="en-US" altLang="zh-CN" sz="1000" spc="-12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-195" dirty="0">
                <a:solidFill>
                  <a:srgbClr val="000000"/>
                </a:solidFill>
                <a:latin typeface="Times New Roman"/>
                <a:ea typeface="Times New Roman"/>
              </a:rPr>
              <a:t>oscilación</a:t>
            </a:r>
            <a:r>
              <a:rPr lang="en-US" altLang="zh-CN" sz="1000" spc="-259" dirty="0">
                <a:solidFill>
                  <a:srgbClr val="7E7E7E"/>
                </a:solidFill>
                <a:latin typeface="Times New Roman"/>
                <a:ea typeface="Times New Roman"/>
              </a:rPr>
              <a:t>como	</a:t>
            </a:r>
            <a:r>
              <a:rPr lang="en-US" altLang="zh-CN" sz="1000" spc="-160" dirty="0">
                <a:solidFill>
                  <a:srgbClr val="7E7E7E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1000" spc="-154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1000" i="1" spc="-154" dirty="0">
                <a:solidFill>
                  <a:srgbClr val="000000"/>
                </a:solidFill>
                <a:latin typeface="Times New Roman"/>
                <a:ea typeface="Times New Roman"/>
              </a:rPr>
              <a:t>first-swing</a:t>
            </a:r>
            <a:r>
              <a:rPr lang="en-US" altLang="zh-CN" sz="1000" spc="-189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1000" spc="-1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-204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1000" spc="-195" dirty="0">
                <a:solidFill>
                  <a:srgbClr val="7E7E7E"/>
                </a:solidFill>
                <a:latin typeface="Times New Roman"/>
                <a:ea typeface="Times New Roman"/>
              </a:rPr>
              <a:t>de</a:t>
            </a:r>
          </a:p>
          <a:p>
            <a:pPr marL="0" indent="172211">
              <a:lnSpc>
                <a:spcPct val="55000"/>
              </a:lnSpc>
            </a:pPr>
            <a:r>
              <a:rPr lang="en-US" altLang="zh-CN" sz="1000" i="1" dirty="0">
                <a:solidFill>
                  <a:srgbClr val="7E7E7E"/>
                </a:solidFill>
                <a:latin typeface="Times New Roman"/>
                <a:ea typeface="Times New Roman"/>
              </a:rPr>
              <a:t>primera</a:t>
            </a:r>
            <a:r>
              <a:rPr lang="en-US" altLang="zh-CN" sz="1000" i="1" spc="5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i="1" dirty="0">
                <a:solidFill>
                  <a:srgbClr val="7E7E7E"/>
                </a:solidFill>
                <a:latin typeface="Times New Roman"/>
                <a:ea typeface="Times New Roman"/>
              </a:rPr>
              <a:t>oscilación</a:t>
            </a:r>
            <a:r>
              <a:rPr lang="en-US" altLang="zh-CN" sz="1000" i="1" spc="5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1000" i="1" dirty="0">
                <a:solidFill>
                  <a:srgbClr val="7E7E7E"/>
                </a:solidFill>
                <a:latin typeface="Times New Roman"/>
                <a:ea typeface="Times New Roman"/>
              </a:rPr>
              <a:t>first-swing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1000" spc="5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y</a:t>
            </a:r>
          </a:p>
          <a:p>
            <a:pPr marL="0" indent="96011">
              <a:lnSpc>
                <a:spcPct val="54583"/>
              </a:lnSpc>
            </a:pPr>
            <a:r>
              <a:rPr lang="en-US" altLang="zh-CN" sz="1000" spc="25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ea typeface="Times New Roman"/>
              </a:rPr>
              <a:t>causado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ea typeface="Times New Roman"/>
              </a:rPr>
              <a:t>insuficiente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</a:p>
          <a:p>
            <a:pPr marL="0" indent="172211">
              <a:lnSpc>
                <a:spcPct val="54583"/>
              </a:lnSpc>
            </a:pPr>
            <a:r>
              <a:rPr lang="en-US" altLang="zh-CN" sz="1000" spc="25" dirty="0">
                <a:solidFill>
                  <a:srgbClr val="7E7E7E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ea typeface="Times New Roman"/>
              </a:rPr>
              <a:t>causado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7E7E7E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ea typeface="Times New Roman"/>
              </a:rPr>
              <a:t>insuficiente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7E7E7E"/>
                </a:solidFill>
                <a:latin typeface="Times New Roman"/>
                <a:ea typeface="Times New Roman"/>
              </a:rPr>
              <a:t>torque</a:t>
            </a:r>
          </a:p>
          <a:p>
            <a:pPr marL="0" indent="96011">
              <a:lnSpc>
                <a:spcPct val="54583"/>
              </a:lnSpc>
            </a:pPr>
            <a:r>
              <a:rPr lang="en-US" altLang="zh-CN" sz="1000" spc="5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ncronizante.</a:t>
            </a:r>
          </a:p>
          <a:p>
            <a:pPr marL="0" indent="172211">
              <a:lnSpc>
                <a:spcPct val="100000"/>
              </a:lnSpc>
            </a:pPr>
            <a:r>
              <a:rPr lang="en-US" altLang="zh-CN" sz="1000" spc="5" dirty="0">
                <a:solidFill>
                  <a:srgbClr val="7E7E7E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ncronizante.</a:t>
            </a:r>
          </a:p>
        </p:txBody>
      </p:sp>
      <p:sp>
        <p:nvSpPr>
          <p:cNvPr id="915" name="TextBox 91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916" name="TextBox 91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Picture 9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91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9" name="Freeform 91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0" name="Freeform 92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" name="Freeform 92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" name="TextBox 922"/>
          <p:cNvSpPr txBox="1"/>
          <p:nvPr/>
        </p:nvSpPr>
        <p:spPr>
          <a:xfrm>
            <a:off x="1006602" y="807375"/>
            <a:ext cx="8149090" cy="2553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3,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primera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oscilación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pero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hace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resultado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crecimiento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oscilaciones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acerca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28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permanente.</a:t>
            </a:r>
          </a:p>
        </p:txBody>
      </p:sp>
      <p:sp>
        <p:nvSpPr>
          <p:cNvPr id="923" name="TextBox 923"/>
          <p:cNvSpPr txBox="1"/>
          <p:nvPr/>
        </p:nvSpPr>
        <p:spPr>
          <a:xfrm>
            <a:off x="5012441" y="3763248"/>
            <a:ext cx="1681128" cy="3991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58749"/>
              </a:lnSpc>
              <a:tabLst>
                <a:tab pos="972306" algn="l"/>
              </a:tabLst>
            </a:pP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3	Caso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924" name="TextBox 924"/>
          <p:cNvSpPr txBox="1"/>
          <p:nvPr/>
        </p:nvSpPr>
        <p:spPr>
          <a:xfrm>
            <a:off x="1963186" y="4163347"/>
            <a:ext cx="385727" cy="192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514"/>
              </a:lnSpc>
            </a:pPr>
            <a:r>
              <a:rPr lang="en-US" altLang="zh-CN" sz="1650" spc="1035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  <p:sp>
        <p:nvSpPr>
          <p:cNvPr id="925" name="TextBox 925"/>
          <p:cNvSpPr txBox="1"/>
          <p:nvPr/>
        </p:nvSpPr>
        <p:spPr>
          <a:xfrm>
            <a:off x="7226043" y="5260944"/>
            <a:ext cx="710263" cy="2514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50" spc="5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spc="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926" name="TextBox 926"/>
          <p:cNvSpPr txBox="1"/>
          <p:nvPr/>
        </p:nvSpPr>
        <p:spPr>
          <a:xfrm>
            <a:off x="2227326" y="6248032"/>
            <a:ext cx="217115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-3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927" name="TextBox 927"/>
          <p:cNvSpPr txBox="1"/>
          <p:nvPr/>
        </p:nvSpPr>
        <p:spPr>
          <a:xfrm>
            <a:off x="2330195" y="6389765"/>
            <a:ext cx="102815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-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928" name="TextBox 928"/>
          <p:cNvSpPr txBox="1"/>
          <p:nvPr/>
        </p:nvSpPr>
        <p:spPr>
          <a:xfrm>
            <a:off x="3179826" y="6389765"/>
            <a:ext cx="244557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929" name="TextBox 929"/>
          <p:cNvSpPr txBox="1"/>
          <p:nvPr/>
        </p:nvSpPr>
        <p:spPr>
          <a:xfrm>
            <a:off x="4184141" y="6389765"/>
            <a:ext cx="102815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-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930" name="TextBox 930"/>
          <p:cNvSpPr txBox="1"/>
          <p:nvPr/>
        </p:nvSpPr>
        <p:spPr>
          <a:xfrm>
            <a:off x="4417314" y="6364255"/>
            <a:ext cx="1800543" cy="4648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29411">
              <a:lnSpc>
                <a:spcPct val="100000"/>
              </a:lnSpc>
              <a:tabLst>
                <a:tab pos="1556003" algn="l"/>
              </a:tabLst>
            </a:pP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1.5	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2.0</a:t>
            </a:r>
          </a:p>
          <a:p>
            <a:pPr marL="0">
              <a:lnSpc>
                <a:spcPct val="100000"/>
              </a:lnSpc>
            </a:pP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165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65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</a:p>
        </p:txBody>
      </p:sp>
      <p:sp>
        <p:nvSpPr>
          <p:cNvPr id="931" name="TextBox 931"/>
          <p:cNvSpPr txBox="1"/>
          <p:nvPr/>
        </p:nvSpPr>
        <p:spPr>
          <a:xfrm>
            <a:off x="6900671" y="6389765"/>
            <a:ext cx="244558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2.5</a:t>
            </a:r>
          </a:p>
        </p:txBody>
      </p:sp>
      <p:sp>
        <p:nvSpPr>
          <p:cNvPr id="932" name="TextBox 932"/>
          <p:cNvSpPr txBox="1"/>
          <p:nvPr/>
        </p:nvSpPr>
        <p:spPr>
          <a:xfrm>
            <a:off x="7840218" y="6389765"/>
            <a:ext cx="244558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3.0</a:t>
            </a:r>
          </a:p>
        </p:txBody>
      </p:sp>
      <p:sp>
        <p:nvSpPr>
          <p:cNvPr id="933" name="TextBox 933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934" name="TextBox 934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Freeform 93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6" name="Freeform 93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7" name="Freeform 93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8" name="Freeform 93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40" name="Picture 9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442959" cy="5181600"/>
          </a:xfrm>
          <a:prstGeom prst="rect">
            <a:avLst/>
          </a:prstGeom>
        </p:spPr>
      </p:pic>
      <p:sp>
        <p:nvSpPr>
          <p:cNvPr id="2" name="TextBox 940"/>
          <p:cNvSpPr txBox="1"/>
          <p:nvPr/>
        </p:nvSpPr>
        <p:spPr>
          <a:xfrm>
            <a:off x="1006602" y="807375"/>
            <a:ext cx="4548976" cy="488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</p:txBody>
      </p:sp>
      <p:sp>
        <p:nvSpPr>
          <p:cNvPr id="941" name="TextBox 941"/>
          <p:cNvSpPr txBox="1"/>
          <p:nvPr/>
        </p:nvSpPr>
        <p:spPr>
          <a:xfrm>
            <a:off x="1006602" y="1653730"/>
            <a:ext cx="8172456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generalmente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ocurre</a:t>
            </a:r>
          </a:p>
        </p:txBody>
      </p:sp>
      <p:sp>
        <p:nvSpPr>
          <p:cNvPr id="942" name="TextBox 942"/>
          <p:cNvSpPr txBox="1"/>
          <p:nvPr/>
        </p:nvSpPr>
        <p:spPr>
          <a:xfrm>
            <a:off x="1349502" y="2080450"/>
            <a:ext cx="7718637" cy="8541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condición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permanente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pos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falla</a:t>
            </a:r>
          </a:p>
          <a:p>
            <a:pPr marL="0">
              <a:lnSpc>
                <a:spcPct val="100000"/>
              </a:lnSpc>
            </a:pP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ea typeface="Times New Roman"/>
              </a:rPr>
              <a:t>misma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inestable,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no</a:t>
            </a:r>
          </a:p>
        </p:txBody>
      </p:sp>
      <p:sp>
        <p:nvSpPr>
          <p:cNvPr id="943" name="TextBox 943"/>
          <p:cNvSpPr txBox="1"/>
          <p:nvPr/>
        </p:nvSpPr>
        <p:spPr>
          <a:xfrm>
            <a:off x="1349502" y="2934642"/>
            <a:ext cx="782855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necesariamente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resultado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disturbio</a:t>
            </a:r>
          </a:p>
        </p:txBody>
      </p:sp>
      <p:sp>
        <p:nvSpPr>
          <p:cNvPr id="944" name="TextBox 944"/>
          <p:cNvSpPr txBox="1"/>
          <p:nvPr/>
        </p:nvSpPr>
        <p:spPr>
          <a:xfrm>
            <a:off x="1349502" y="3362114"/>
            <a:ext cx="1676133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trans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itorio.</a:t>
            </a:r>
          </a:p>
        </p:txBody>
      </p:sp>
      <p:sp>
        <p:nvSpPr>
          <p:cNvPr id="945" name="TextBox 945"/>
          <p:cNvSpPr txBox="1"/>
          <p:nvPr/>
        </p:nvSpPr>
        <p:spPr>
          <a:xfrm>
            <a:off x="3813794" y="4061516"/>
            <a:ext cx="667692" cy="236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50" spc="-5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5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spc="-5" dirty="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</a:p>
        </p:txBody>
      </p:sp>
      <p:sp>
        <p:nvSpPr>
          <p:cNvPr id="946" name="TextBox 946"/>
          <p:cNvSpPr txBox="1"/>
          <p:nvPr/>
        </p:nvSpPr>
        <p:spPr>
          <a:xfrm>
            <a:off x="4713732" y="4218497"/>
            <a:ext cx="553392" cy="236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50" spc="-5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5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spc="-5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947" name="TextBox 947"/>
          <p:cNvSpPr txBox="1"/>
          <p:nvPr/>
        </p:nvSpPr>
        <p:spPr>
          <a:xfrm>
            <a:off x="5863582" y="5453690"/>
            <a:ext cx="552644" cy="236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50" spc="-5" dirty="0">
                <a:solidFill>
                  <a:srgbClr val="000000"/>
                </a:solidFill>
                <a:latin typeface="Times New Roman"/>
                <a:ea typeface="Times New Roman"/>
              </a:rPr>
              <a:t>Caso</a:t>
            </a:r>
            <a:r>
              <a:rPr lang="en-US" altLang="zh-CN" sz="155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spc="-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948" name="TextBox 948"/>
          <p:cNvSpPr txBox="1"/>
          <p:nvPr/>
        </p:nvSpPr>
        <p:spPr>
          <a:xfrm>
            <a:off x="6813804" y="4332084"/>
            <a:ext cx="2559367" cy="158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2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1000" i="1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30" dirty="0">
                <a:solidFill>
                  <a:srgbClr val="000000"/>
                </a:solidFill>
                <a:latin typeface="Times New Roman"/>
                <a:ea typeface="Times New Roman"/>
              </a:rPr>
              <a:t>in</a:t>
            </a:r>
            <a:r>
              <a:rPr lang="en-US" altLang="zh-CN" sz="100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00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primera</a:t>
            </a:r>
            <a:r>
              <a:rPr lang="en-US" altLang="zh-CN" sz="100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oscilación</a:t>
            </a:r>
          </a:p>
          <a:p>
            <a:pPr marL="0" indent="76200">
              <a:lnSpc>
                <a:spcPct val="52083"/>
              </a:lnSpc>
            </a:pP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7E7E7E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20" dirty="0">
                <a:solidFill>
                  <a:srgbClr val="7E7E7E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1000" i="1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30" dirty="0">
                <a:solidFill>
                  <a:srgbClr val="7E7E7E"/>
                </a:solidFill>
                <a:latin typeface="Times New Roman"/>
                <a:ea typeface="Times New Roman"/>
              </a:rPr>
              <a:t>in</a:t>
            </a:r>
            <a:r>
              <a:rPr lang="en-US" altLang="zh-CN" sz="1000" i="1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20" dirty="0">
                <a:solidFill>
                  <a:srgbClr val="7E7E7E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000" i="1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25" dirty="0">
                <a:solidFill>
                  <a:srgbClr val="7E7E7E"/>
                </a:solidFill>
                <a:latin typeface="Times New Roman"/>
                <a:ea typeface="Times New Roman"/>
              </a:rPr>
              <a:t>primera</a:t>
            </a:r>
            <a:r>
              <a:rPr lang="en-US" altLang="zh-CN" sz="1000" i="1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i="1" spc="20" dirty="0">
                <a:solidFill>
                  <a:srgbClr val="7E7E7E"/>
                </a:solidFill>
                <a:latin typeface="Times New Roman"/>
                <a:ea typeface="Times New Roman"/>
              </a:rPr>
              <a:t>oscilación</a:t>
            </a:r>
          </a:p>
          <a:p>
            <a:pPr marL="0">
              <a:lnSpc>
                <a:spcPct val="52499"/>
              </a:lnSpc>
            </a:pPr>
            <a:r>
              <a:rPr lang="en-US" altLang="zh-CN" sz="1000" spc="30" dirty="0">
                <a:solidFill>
                  <a:srgbClr val="000000"/>
                </a:solidFill>
                <a:latin typeface="Times New Roman"/>
                <a:ea typeface="Times New Roman"/>
              </a:rPr>
              <a:t>pero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ea typeface="Times New Roman"/>
              </a:rPr>
              <a:t>hace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ea typeface="Times New Roman"/>
              </a:rPr>
              <a:t>resultado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</a:p>
          <a:p>
            <a:pPr marL="0" indent="76200" hangingPunct="0">
              <a:lnSpc>
                <a:spcPct val="52499"/>
              </a:lnSpc>
            </a:pPr>
            <a:r>
              <a:rPr lang="en-US" altLang="zh-CN" sz="1000" spc="30" dirty="0">
                <a:solidFill>
                  <a:srgbClr val="7E7E7E"/>
                </a:solidFill>
                <a:latin typeface="Times New Roman"/>
                <a:ea typeface="Times New Roman"/>
              </a:rPr>
              <a:t>pero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7E7E7E"/>
                </a:solidFill>
                <a:latin typeface="Times New Roman"/>
                <a:ea typeface="Times New Roman"/>
              </a:rPr>
              <a:t>hace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7E7E7E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ea typeface="Times New Roman"/>
              </a:rPr>
              <a:t>resultado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7E7E7E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ea typeface="Times New Roman"/>
              </a:rPr>
              <a:t>crecimiento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ea typeface="Times New Roman"/>
              </a:rPr>
              <a:t>oscilaciones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</a:p>
          <a:p>
            <a:pPr marL="0" indent="76200" hangingPunct="0">
              <a:lnSpc>
                <a:spcPct val="52499"/>
              </a:lnSpc>
            </a:pPr>
            <a:r>
              <a:rPr lang="en-US" altLang="zh-CN" sz="1000" spc="30" dirty="0">
                <a:solidFill>
                  <a:srgbClr val="7E7E7E"/>
                </a:solidFill>
                <a:latin typeface="Times New Roman"/>
                <a:ea typeface="Times New Roman"/>
              </a:rPr>
              <a:t>crecimiento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ea typeface="Times New Roman"/>
              </a:rPr>
              <a:t>oscilaciones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40" dirty="0">
                <a:solidFill>
                  <a:srgbClr val="7E7E7E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34" dirty="0">
                <a:solidFill>
                  <a:srgbClr val="7E7E7E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ea typeface="Times New Roman"/>
              </a:rPr>
              <a:t>acerca</a:t>
            </a:r>
            <a:r>
              <a:rPr lang="en-US" altLang="zh-CN" sz="10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ea typeface="Times New Roman"/>
              </a:rPr>
              <a:t>permanente.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</a:p>
          <a:p>
            <a:pPr marL="0" indent="76200" hangingPunct="0">
              <a:lnSpc>
                <a:spcPct val="52499"/>
              </a:lnSpc>
            </a:pP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acerca</a:t>
            </a:r>
            <a:r>
              <a:rPr lang="en-US" altLang="zh-CN" sz="1000" spc="1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permanente.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1000" spc="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1000" spc="1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ea typeface="Times New Roman"/>
              </a:rPr>
              <a:t>generalmente</a:t>
            </a:r>
            <a:r>
              <a:rPr lang="en-US" altLang="zh-CN" sz="1000" spc="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ea typeface="Times New Roman"/>
              </a:rPr>
              <a:t>ocurre</a:t>
            </a:r>
          </a:p>
          <a:p>
            <a:pPr marL="0" indent="76200">
              <a:lnSpc>
                <a:spcPct val="52499"/>
              </a:lnSpc>
            </a:pP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1000" spc="1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1000" spc="15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generalmente</a:t>
            </a:r>
            <a:r>
              <a:rPr lang="en-US" altLang="zh-CN" sz="1000" spc="1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ea typeface="Times New Roman"/>
              </a:rPr>
              <a:t>ocurre</a:t>
            </a:r>
          </a:p>
          <a:p>
            <a:pPr marL="0">
              <a:lnSpc>
                <a:spcPct val="52499"/>
              </a:lnSpc>
            </a:pP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10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condición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permanente</a:t>
            </a:r>
          </a:p>
          <a:p>
            <a:pPr marL="0" indent="76200">
              <a:lnSpc>
                <a:spcPct val="52499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1000" spc="20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condición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permanente</a:t>
            </a:r>
          </a:p>
          <a:p>
            <a:pPr marL="0">
              <a:lnSpc>
                <a:spcPct val="52499"/>
              </a:lnSpc>
            </a:pP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ea typeface="Times New Roman"/>
              </a:rPr>
              <a:t>falla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misma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</a:p>
          <a:p>
            <a:pPr marL="0" indent="76200" hangingPunct="0">
              <a:lnSpc>
                <a:spcPct val="52499"/>
              </a:lnSpc>
            </a:pPr>
            <a:r>
              <a:rPr lang="en-US" altLang="zh-CN" sz="1000" spc="40" dirty="0">
                <a:solidFill>
                  <a:srgbClr val="7E7E7E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4" dirty="0">
                <a:solidFill>
                  <a:srgbClr val="7E7E7E"/>
                </a:solidFill>
                <a:latin typeface="Times New Roman"/>
                <a:ea typeface="Times New Roman"/>
              </a:rPr>
              <a:t>falla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7E7E7E"/>
                </a:solidFill>
                <a:latin typeface="Times New Roman"/>
                <a:ea typeface="Times New Roman"/>
              </a:rPr>
              <a:t>misma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1000" spc="3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1000" spc="2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7E7E7E"/>
                </a:solidFill>
                <a:latin typeface="Times New Roman"/>
                <a:ea typeface="Times New Roman"/>
              </a:rPr>
              <a:t>señal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inestable,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necesariamente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</a:p>
          <a:p>
            <a:pPr marL="0" indent="76200" hangingPunct="0">
              <a:lnSpc>
                <a:spcPct val="52499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inestable,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1000" spc="50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necesariamente</a:t>
            </a:r>
            <a:r>
              <a:rPr lang="en-US" altLang="zh-CN" sz="1000" spc="50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1000" spc="44" dirty="0">
                <a:solidFill>
                  <a:srgbClr val="7E7E7E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resultado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disturbio</a:t>
            </a:r>
            <a:r>
              <a:rPr lang="en-US" altLang="zh-CN" sz="10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ea typeface="Times New Roman"/>
              </a:rPr>
              <a:t>transitorio</a:t>
            </a:r>
          </a:p>
          <a:p>
            <a:pPr marL="0" indent="76200">
              <a:lnSpc>
                <a:spcPct val="100000"/>
              </a:lnSpc>
            </a:pP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resultado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disturbio</a:t>
            </a:r>
            <a:r>
              <a:rPr lang="en-US" altLang="zh-CN" sz="1000" spc="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dirty="0">
                <a:solidFill>
                  <a:srgbClr val="7E7E7E"/>
                </a:solidFill>
                <a:latin typeface="Times New Roman"/>
                <a:ea typeface="Times New Roman"/>
              </a:rPr>
              <a:t>transitorio</a:t>
            </a:r>
          </a:p>
        </p:txBody>
      </p:sp>
      <p:sp>
        <p:nvSpPr>
          <p:cNvPr id="949" name="TextBox 949"/>
          <p:cNvSpPr txBox="1"/>
          <p:nvPr/>
        </p:nvSpPr>
        <p:spPr>
          <a:xfrm>
            <a:off x="1232916" y="6305187"/>
            <a:ext cx="192187" cy="396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  <a:p>
            <a:pPr marL="0" indent="96011">
              <a:lnSpc>
                <a:spcPct val="100000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950" name="TextBox 950"/>
          <p:cNvSpPr txBox="1"/>
          <p:nvPr/>
        </p:nvSpPr>
        <p:spPr>
          <a:xfrm>
            <a:off x="2116073" y="6498826"/>
            <a:ext cx="227239" cy="198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spc="15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951" name="TextBox 951"/>
          <p:cNvSpPr txBox="1"/>
          <p:nvPr/>
        </p:nvSpPr>
        <p:spPr>
          <a:xfrm>
            <a:off x="3045714" y="6498826"/>
            <a:ext cx="96175" cy="198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spc="-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952" name="TextBox 952"/>
          <p:cNvSpPr txBox="1"/>
          <p:nvPr/>
        </p:nvSpPr>
        <p:spPr>
          <a:xfrm>
            <a:off x="3262121" y="6474709"/>
            <a:ext cx="1668943" cy="4097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582930">
              <a:lnSpc>
                <a:spcPct val="100000"/>
              </a:lnSpc>
              <a:tabLst>
                <a:tab pos="1441704" algn="l"/>
              </a:tabLst>
            </a:pPr>
            <a:r>
              <a:rPr lang="en-US" altLang="zh-CN" sz="1300" spc="20" dirty="0">
                <a:solidFill>
                  <a:srgbClr val="000000"/>
                </a:solidFill>
                <a:latin typeface="Times New Roman"/>
                <a:ea typeface="Times New Roman"/>
              </a:rPr>
              <a:t>1.5	</a:t>
            </a:r>
            <a:r>
              <a:rPr lang="en-US" altLang="zh-CN" sz="1300" spc="5" dirty="0">
                <a:solidFill>
                  <a:srgbClr val="000000"/>
                </a:solidFill>
                <a:latin typeface="Times New Roman"/>
                <a:ea typeface="Times New Roman"/>
              </a:rPr>
              <a:t>2.0</a:t>
            </a:r>
          </a:p>
          <a:p>
            <a:pPr marL="0">
              <a:lnSpc>
                <a:spcPct val="89583"/>
              </a:lnSpc>
            </a:pP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55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</a:p>
        </p:txBody>
      </p:sp>
      <p:sp>
        <p:nvSpPr>
          <p:cNvPr id="953" name="TextBox 953"/>
          <p:cNvSpPr txBox="1"/>
          <p:nvPr/>
        </p:nvSpPr>
        <p:spPr>
          <a:xfrm>
            <a:off x="5562600" y="6498826"/>
            <a:ext cx="227238" cy="198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spc="15" dirty="0">
                <a:solidFill>
                  <a:srgbClr val="000000"/>
                </a:solidFill>
                <a:latin typeface="Times New Roman"/>
                <a:ea typeface="Times New Roman"/>
              </a:rPr>
              <a:t>2.5</a:t>
            </a:r>
          </a:p>
        </p:txBody>
      </p:sp>
      <p:sp>
        <p:nvSpPr>
          <p:cNvPr id="954" name="TextBox 954"/>
          <p:cNvSpPr txBox="1"/>
          <p:nvPr/>
        </p:nvSpPr>
        <p:spPr>
          <a:xfrm>
            <a:off x="6432803" y="6498826"/>
            <a:ext cx="227239" cy="198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spc="15" dirty="0">
                <a:solidFill>
                  <a:srgbClr val="000000"/>
                </a:solidFill>
                <a:latin typeface="Times New Roman"/>
                <a:ea typeface="Times New Roman"/>
              </a:rPr>
              <a:t>3.0</a:t>
            </a:r>
          </a:p>
        </p:txBody>
      </p:sp>
      <p:sp>
        <p:nvSpPr>
          <p:cNvPr id="955" name="TextBox 95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956" name="TextBox 95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sp>
        <p:nvSpPr>
          <p:cNvPr id="957" name="TextBox 957"/>
          <p:cNvSpPr txBox="1"/>
          <p:nvPr/>
        </p:nvSpPr>
        <p:spPr>
          <a:xfrm rot="16200000">
            <a:off x="412598" y="5008924"/>
            <a:ext cx="1640385" cy="2457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4025"/>
              </a:lnSpc>
            </a:pPr>
            <a:r>
              <a:rPr lang="en-US" altLang="zh-CN" sz="1550" spc="40" dirty="0">
                <a:solidFill>
                  <a:srgbClr val="000000"/>
                </a:solidFill>
                <a:latin typeface="Times New Roman"/>
                <a:ea typeface="Times New Roman"/>
              </a:rPr>
              <a:t>Angulo</a:t>
            </a:r>
            <a:r>
              <a:rPr lang="en-US" altLang="zh-CN" sz="15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spc="34" dirty="0">
                <a:solidFill>
                  <a:srgbClr val="000000"/>
                </a:solidFill>
                <a:latin typeface="Times New Roman"/>
                <a:ea typeface="Times New Roman"/>
              </a:rPr>
              <a:t>rotorico</a:t>
            </a:r>
            <a:r>
              <a:rPr lang="en-US" altLang="zh-CN" sz="15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spc="50" dirty="0">
                <a:solidFill>
                  <a:srgbClr val="000000"/>
                </a:solidFill>
                <a:latin typeface="Symbol"/>
                <a:ea typeface="Symbol"/>
              </a:rPr>
              <a:t>δ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" name="Picture 9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95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0" name="Freeform 96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1" name="Freeform 96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2" name="Freeform 96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3" name="TextBox 963"/>
          <p:cNvSpPr txBox="1"/>
          <p:nvPr/>
        </p:nvSpPr>
        <p:spPr>
          <a:xfrm>
            <a:off x="1006602" y="807375"/>
            <a:ext cx="8060080" cy="1699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estudios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periodo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interés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usualmente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limitado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5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</a:p>
        </p:txBody>
      </p:sp>
      <p:sp>
        <p:nvSpPr>
          <p:cNvPr id="964" name="TextBox 964"/>
          <p:cNvSpPr txBox="1"/>
          <p:nvPr/>
        </p:nvSpPr>
        <p:spPr>
          <a:xfrm>
            <a:off x="1349502" y="2507922"/>
            <a:ext cx="7832438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luego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perturbación,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aunque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puede</a:t>
            </a:r>
          </a:p>
        </p:txBody>
      </p:sp>
      <p:sp>
        <p:nvSpPr>
          <p:cNvPr id="965" name="TextBox 965"/>
          <p:cNvSpPr txBox="1"/>
          <p:nvPr/>
        </p:nvSpPr>
        <p:spPr>
          <a:xfrm>
            <a:off x="1349502" y="2934642"/>
            <a:ext cx="783104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extenderse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alrededor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10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muy</a:t>
            </a:r>
          </a:p>
        </p:txBody>
      </p:sp>
      <p:sp>
        <p:nvSpPr>
          <p:cNvPr id="966" name="TextBox 966"/>
          <p:cNvSpPr txBox="1"/>
          <p:nvPr/>
        </p:nvSpPr>
        <p:spPr>
          <a:xfrm>
            <a:off x="1349502" y="3362122"/>
            <a:ext cx="7806896" cy="853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modos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oscilación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dominante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inter-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areas.</a:t>
            </a:r>
          </a:p>
        </p:txBody>
      </p:sp>
      <p:sp>
        <p:nvSpPr>
          <p:cNvPr id="967" name="TextBox 967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968" name="TextBox 968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" name="Picture 9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970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1" name="Freeform 971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2" name="Freeform 972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3" name="Freeform 973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4" name="TextBox 974"/>
          <p:cNvSpPr txBox="1"/>
          <p:nvPr/>
        </p:nvSpPr>
        <p:spPr>
          <a:xfrm>
            <a:off x="1006602" y="807375"/>
            <a:ext cx="8149190" cy="21276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342901" indent="-342901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término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i="1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dinámica</a:t>
            </a:r>
            <a:r>
              <a:rPr lang="en-US" altLang="zh-CN" sz="2800" i="1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también</a:t>
            </a:r>
            <a:r>
              <a:rPr lang="en-US" altLang="zh-CN" sz="2800" spc="1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</a:t>
            </a:r>
            <a:r>
              <a:rPr lang="en-US" altLang="zh-CN" sz="2800" spc="15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ampliamente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usado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literatura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clase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ángulo</a:t>
            </a:r>
            <a:r>
              <a:rPr lang="en-US" altLang="zh-CN" sz="28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rotorico.</a:t>
            </a:r>
          </a:p>
        </p:txBody>
      </p:sp>
      <p:sp>
        <p:nvSpPr>
          <p:cNvPr id="975" name="TextBox 975"/>
          <p:cNvSpPr txBox="1"/>
          <p:nvPr/>
        </p:nvSpPr>
        <p:spPr>
          <a:xfrm>
            <a:off x="1006602" y="3020743"/>
            <a:ext cx="817455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embargo,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sido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usado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denotar</a:t>
            </a:r>
          </a:p>
        </p:txBody>
      </p:sp>
      <p:sp>
        <p:nvSpPr>
          <p:cNvPr id="976" name="TextBox 976"/>
          <p:cNvSpPr txBox="1"/>
          <p:nvPr/>
        </p:nvSpPr>
        <p:spPr>
          <a:xfrm>
            <a:off x="1349503" y="3447463"/>
            <a:ext cx="7830268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diferentes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aspectos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fenómeno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diferentes</a:t>
            </a:r>
          </a:p>
        </p:txBody>
      </p:sp>
      <p:sp>
        <p:nvSpPr>
          <p:cNvPr id="977" name="TextBox 977"/>
          <p:cNvSpPr txBox="1"/>
          <p:nvPr/>
        </p:nvSpPr>
        <p:spPr>
          <a:xfrm>
            <a:off x="1349503" y="3874184"/>
            <a:ext cx="124217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aut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ores.</a:t>
            </a:r>
          </a:p>
        </p:txBody>
      </p:sp>
      <p:sp>
        <p:nvSpPr>
          <p:cNvPr id="978" name="TextBox 97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979" name="TextBox 979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1" name="Picture 9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98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2" name="Freeform 98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3" name="Freeform 98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4" name="Freeform 98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5" name="TextBox 985"/>
          <p:cNvSpPr txBox="1"/>
          <p:nvPr/>
        </p:nvSpPr>
        <p:spPr>
          <a:xfrm>
            <a:off x="1006602" y="807375"/>
            <a:ext cx="8149832" cy="32115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25"/>
              </a:lnSpc>
            </a:pPr>
            <a:endParaRPr lang="en-US" dirty="0" smtClean="0"/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literatura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norteamericana,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mayormente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denotar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4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presencia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4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equipos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4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control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automático</a:t>
            </a:r>
            <a:r>
              <a:rPr lang="en-US" altLang="zh-CN" sz="28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(primariamente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ea typeface="Times New Roman"/>
              </a:rPr>
              <a:t>reguladores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generadores)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distinción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clásica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permanente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controles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automáticos.</a:t>
            </a:r>
          </a:p>
        </p:txBody>
      </p:sp>
      <p:sp>
        <p:nvSpPr>
          <p:cNvPr id="986" name="TextBox 986"/>
          <p:cNvSpPr txBox="1"/>
          <p:nvPr/>
        </p:nvSpPr>
        <p:spPr>
          <a:xfrm>
            <a:off x="1006602" y="4009021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987" name="TextBox 987"/>
          <p:cNvSpPr txBox="1"/>
          <p:nvPr/>
        </p:nvSpPr>
        <p:spPr>
          <a:xfrm>
            <a:off x="1349502" y="4008285"/>
            <a:ext cx="7806005" cy="2453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9105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literatura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francesa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alemana,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usado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denotar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ea typeface="Times New Roman"/>
              </a:rPr>
              <a:t>transitoria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aquí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tratada.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Debido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muchas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confusiones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resultados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uso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termino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dinámica,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tanto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CIGRE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IEEE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han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recomendado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usado.</a:t>
            </a:r>
          </a:p>
        </p:txBody>
      </p:sp>
      <p:sp>
        <p:nvSpPr>
          <p:cNvPr id="988" name="TextBox 98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989" name="TextBox 989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1" name="Picture 99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161020" cy="5181600"/>
          </a:xfrm>
          <a:prstGeom prst="rect">
            <a:avLst/>
          </a:prstGeom>
        </p:spPr>
      </p:pic>
      <p:sp>
        <p:nvSpPr>
          <p:cNvPr id="2" name="Freeform 99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2" name="Freeform 99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3" name="Freeform 99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4" name="Freeform 99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5" name="TextBox 995"/>
          <p:cNvSpPr txBox="1"/>
          <p:nvPr/>
        </p:nvSpPr>
        <p:spPr>
          <a:xfrm>
            <a:off x="2057400" y="721118"/>
            <a:ext cx="6433692" cy="50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5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10"/>
              </a:lnSpc>
            </a:pPr>
            <a:endParaRPr lang="en-US" dirty="0" smtClean="0"/>
          </a:p>
          <a:p>
            <a:pPr marL="0" indent="1343405">
              <a:lnSpc>
                <a:spcPct val="100000"/>
              </a:lnSpc>
            </a:pPr>
            <a:r>
              <a:rPr lang="en-US" altLang="zh-CN" sz="4800" spc="370" dirty="0">
                <a:solidFill>
                  <a:srgbClr val="000000"/>
                </a:solidFill>
                <a:latin typeface="Times New Roman"/>
                <a:ea typeface="Times New Roman"/>
              </a:rPr>
              <a:t>Est</a:t>
            </a:r>
            <a:r>
              <a:rPr lang="en-US" altLang="zh-CN" sz="4800" spc="365" dirty="0">
                <a:solidFill>
                  <a:srgbClr val="000000"/>
                </a:solidFill>
                <a:latin typeface="Times New Roman"/>
                <a:ea typeface="Times New Roman"/>
              </a:rPr>
              <a:t>abilidad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610"/>
              </a:lnSpc>
            </a:pPr>
            <a:endParaRPr lang="en-US" dirty="0" smtClean="0"/>
          </a:p>
          <a:p>
            <a:pPr marL="0" indent="683514">
              <a:lnSpc>
                <a:spcPct val="100000"/>
              </a:lnSpc>
            </a:pP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spc="-1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 marL="0" indent="1746482">
              <a:lnSpc>
                <a:spcPct val="100000"/>
              </a:lnSpc>
            </a:pPr>
            <a:r>
              <a:rPr lang="en-US" altLang="zh-CN" sz="4400" spc="-10" dirty="0">
                <a:solidFill>
                  <a:srgbClr val="000000"/>
                </a:solidFill>
                <a:latin typeface="Times New Roman"/>
                <a:ea typeface="Times New Roman"/>
              </a:rPr>
              <a:t>VOL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TAJE</a:t>
            </a:r>
          </a:p>
        </p:txBody>
      </p:sp>
      <p:sp>
        <p:nvSpPr>
          <p:cNvPr id="996" name="TextBox 99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997" name="TextBox 997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" name="Picture 99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519159" cy="5181600"/>
          </a:xfrm>
          <a:prstGeom prst="rect">
            <a:avLst/>
          </a:prstGeom>
        </p:spPr>
      </p:pic>
      <p:sp>
        <p:nvSpPr>
          <p:cNvPr id="3" name="Freeform 99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0" name="Freeform 100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1" name="Freeform 100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2" name="Freeform 100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3" name="TextBox 1003"/>
          <p:cNvSpPr txBox="1"/>
          <p:nvPr/>
        </p:nvSpPr>
        <p:spPr>
          <a:xfrm>
            <a:off x="1006602" y="778380"/>
            <a:ext cx="5889374" cy="2863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625"/>
              </a:lnSpc>
            </a:pPr>
            <a:endParaRPr lang="en-US" dirty="0" smtClean="0"/>
          </a:p>
          <a:p>
            <a:pPr marL="0" indent="3376421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1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1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</a:p>
          <a:p>
            <a:pPr>
              <a:lnSpc>
                <a:spcPts val="725"/>
              </a:lnSpc>
            </a:pPr>
            <a:endParaRPr lang="en-US" dirty="0" smtClean="0"/>
          </a:p>
          <a:p>
            <a:pPr marL="3614927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-Habilidad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equilibrio</a:t>
            </a:r>
            <a:r>
              <a:rPr lang="en-US" altLang="zh-CN" sz="65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operativo.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-Equilibrio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fuerzas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opuestas.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75"/>
              </a:lnSpc>
            </a:pPr>
            <a:endParaRPr lang="en-US" dirty="0" smtClean="0"/>
          </a:p>
          <a:p>
            <a:pPr marL="0" indent="1118615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Angular</a:t>
            </a:r>
          </a:p>
          <a:p>
            <a:pPr>
              <a:lnSpc>
                <a:spcPts val="640"/>
              </a:lnSpc>
            </a:pPr>
            <a:endParaRPr lang="en-US" dirty="0" smtClean="0"/>
          </a:p>
          <a:p>
            <a:pPr marL="117348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incronismo.</a:t>
            </a:r>
          </a:p>
          <a:p>
            <a:pPr marL="117348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Balance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torque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maquina</a:t>
            </a:r>
            <a:r>
              <a:rPr lang="en-US" altLang="zh-CN" sz="65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sincronica</a:t>
            </a:r>
          </a:p>
          <a:p>
            <a:pPr>
              <a:lnSpc>
                <a:spcPts val="1150"/>
              </a:lnSpc>
            </a:pPr>
            <a:endParaRPr lang="en-US" dirty="0" smtClean="0"/>
          </a:p>
          <a:p>
            <a:pPr marL="0" indent="4145279">
              <a:lnSpc>
                <a:spcPct val="100000"/>
              </a:lnSpc>
              <a:tabLst>
                <a:tab pos="5489447" algn="l"/>
              </a:tabLst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(*)	</a:t>
            </a:r>
            <a:r>
              <a:rPr lang="en-US" altLang="zh-CN" sz="650" spc="-10" dirty="0">
                <a:solidFill>
                  <a:srgbClr val="000000"/>
                </a:solidFill>
                <a:latin typeface="Times New Roman"/>
                <a:ea typeface="Times New Roman"/>
              </a:rPr>
              <a:t>(*)</a:t>
            </a:r>
          </a:p>
        </p:txBody>
      </p:sp>
      <p:sp>
        <p:nvSpPr>
          <p:cNvPr id="1004" name="TextBox 1004"/>
          <p:cNvSpPr txBox="1"/>
          <p:nvPr/>
        </p:nvSpPr>
        <p:spPr>
          <a:xfrm>
            <a:off x="7117080" y="2742077"/>
            <a:ext cx="1718123" cy="6124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33171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114"/>
              </a:lnSpc>
            </a:pPr>
            <a:endParaRPr lang="en-US" dirty="0" smtClean="0"/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-Habilidad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valor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acept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able.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-Balance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reactiva.</a:t>
            </a:r>
          </a:p>
        </p:txBody>
      </p:sp>
      <p:sp>
        <p:nvSpPr>
          <p:cNvPr id="1005" name="TextBox 1005"/>
          <p:cNvSpPr txBox="1"/>
          <p:nvPr/>
        </p:nvSpPr>
        <p:spPr>
          <a:xfrm>
            <a:off x="1255772" y="3648857"/>
            <a:ext cx="836878" cy="336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95253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Estabi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lidad</a:t>
            </a:r>
          </a:p>
          <a:p>
            <a:pPr marL="0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Pequeña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Señal</a:t>
            </a:r>
          </a:p>
        </p:txBody>
      </p:sp>
      <p:sp>
        <p:nvSpPr>
          <p:cNvPr id="1006" name="TextBox 1006"/>
          <p:cNvSpPr txBox="1"/>
          <p:nvPr/>
        </p:nvSpPr>
        <p:spPr>
          <a:xfrm>
            <a:off x="2977133" y="3642761"/>
            <a:ext cx="1102459" cy="6879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67639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Estab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ilidad</a:t>
            </a:r>
          </a:p>
          <a:p>
            <a:pPr marL="0" indent="211072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Tras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itoria</a:t>
            </a:r>
          </a:p>
          <a:p>
            <a:pPr marL="0" hangingPunct="0">
              <a:lnSpc>
                <a:spcPct val="102083"/>
              </a:lnSpc>
              <a:spcBef>
                <a:spcPts val="375"/>
              </a:spcBef>
            </a:pP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-Grandes</a:t>
            </a:r>
            <a:r>
              <a:rPr lang="en-US" altLang="zh-CN" sz="65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5" dirty="0">
                <a:solidFill>
                  <a:srgbClr val="000000"/>
                </a:solidFill>
                <a:latin typeface="Times New Roman"/>
                <a:ea typeface="Times New Roman"/>
              </a:rPr>
              <a:t>perturbaciones.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-Primera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oscilacion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aperiodica.</a:t>
            </a:r>
          </a:p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-Periodo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10s</a:t>
            </a:r>
          </a:p>
        </p:txBody>
      </p:sp>
      <p:sp>
        <p:nvSpPr>
          <p:cNvPr id="1007" name="TextBox 1007"/>
          <p:cNvSpPr txBox="1"/>
          <p:nvPr/>
        </p:nvSpPr>
        <p:spPr>
          <a:xfrm>
            <a:off x="4130040" y="3642761"/>
            <a:ext cx="1052369" cy="972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66877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1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 marL="0" indent="123444">
              <a:lnSpc>
                <a:spcPct val="10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Termino</a:t>
            </a:r>
            <a:r>
              <a:rPr lang="en-US" altLang="zh-CN" sz="11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Medio</a:t>
            </a:r>
          </a:p>
          <a:p>
            <a:pPr marL="0" hangingPunct="0">
              <a:lnSpc>
                <a:spcPct val="102083"/>
              </a:lnSpc>
              <a:spcBef>
                <a:spcPts val="220"/>
              </a:spcBef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-Severos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trastornos;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variaciones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volt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aje.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-Dinámica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lenta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rápida.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-Período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algunos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minutos.</a:t>
            </a:r>
          </a:p>
        </p:txBody>
      </p:sp>
      <p:sp>
        <p:nvSpPr>
          <p:cNvPr id="1008" name="TextBox 1008"/>
          <p:cNvSpPr txBox="1"/>
          <p:nvPr/>
        </p:nvSpPr>
        <p:spPr>
          <a:xfrm>
            <a:off x="5430773" y="3641999"/>
            <a:ext cx="1049300" cy="8727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97361" hangingPunct="0">
              <a:lnSpc>
                <a:spcPct val="100833"/>
              </a:lnSpc>
            </a:pPr>
            <a:r>
              <a:rPr lang="en-US" altLang="zh-CN" sz="1100" spc="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1100" spc="-1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spc="2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Largo</a:t>
            </a:r>
          </a:p>
          <a:p>
            <a:pPr marL="0" hangingPunct="0">
              <a:lnSpc>
                <a:spcPct val="102083"/>
              </a:lnSpc>
              <a:spcBef>
                <a:spcPts val="215"/>
              </a:spcBef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-Frecuencia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uniforme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sist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ema.</a:t>
            </a:r>
          </a:p>
          <a:p>
            <a:pPr marL="0">
              <a:lnSpc>
                <a:spcPct val="100000"/>
              </a:lnSpc>
            </a:pP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-Dinámica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lenta.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-Período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65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decenas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minutos</a:t>
            </a:r>
          </a:p>
        </p:txBody>
      </p:sp>
      <p:sp>
        <p:nvSpPr>
          <p:cNvPr id="1009" name="TextBox 1009"/>
          <p:cNvSpPr txBox="1"/>
          <p:nvPr/>
        </p:nvSpPr>
        <p:spPr>
          <a:xfrm>
            <a:off x="6803135" y="3642761"/>
            <a:ext cx="1152309" cy="911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64997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Gran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des</a:t>
            </a:r>
          </a:p>
          <a:p>
            <a:pPr marL="0" indent="181356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Perturba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ciones</a:t>
            </a:r>
          </a:p>
          <a:p>
            <a:pPr>
              <a:lnSpc>
                <a:spcPts val="540"/>
              </a:lnSpc>
            </a:pPr>
            <a:endParaRPr lang="en-US" dirty="0" smtClean="0"/>
          </a:p>
          <a:p>
            <a:pPr marL="0" hangingPunct="0">
              <a:lnSpc>
                <a:spcPct val="101250"/>
              </a:lnSpc>
            </a:pP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-Grandes</a:t>
            </a:r>
            <a:r>
              <a:rPr lang="en-US" altLang="zh-CN" sz="65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t/>
            </a:r>
            <a:br/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-Eventos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5" dirty="0">
                <a:solidFill>
                  <a:srgbClr val="000000"/>
                </a:solidFill>
                <a:latin typeface="Times New Roman"/>
                <a:ea typeface="Times New Roman"/>
              </a:rPr>
              <a:t>suicheo.</a:t>
            </a:r>
          </a:p>
          <a:p>
            <a:pPr marL="0">
              <a:lnSpc>
                <a:spcPct val="100000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Dinámica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ULTC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cargas.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Coordinación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protecciones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contr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oles</a:t>
            </a:r>
          </a:p>
        </p:txBody>
      </p:sp>
      <p:sp>
        <p:nvSpPr>
          <p:cNvPr id="1010" name="TextBox 1010"/>
          <p:cNvSpPr txBox="1"/>
          <p:nvPr/>
        </p:nvSpPr>
        <p:spPr>
          <a:xfrm>
            <a:off x="8437626" y="3648857"/>
            <a:ext cx="1065937" cy="8041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53745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Pequ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enas</a:t>
            </a:r>
          </a:p>
          <a:p>
            <a:pPr marL="0" indent="101343">
              <a:lnSpc>
                <a:spcPct val="100000"/>
              </a:lnSpc>
            </a:pPr>
            <a:r>
              <a:rPr lang="en-US" altLang="zh-CN" sz="1100" spc="5" dirty="0">
                <a:solidFill>
                  <a:srgbClr val="000000"/>
                </a:solidFill>
                <a:latin typeface="Times New Roman"/>
                <a:ea typeface="Times New Roman"/>
              </a:rPr>
              <a:t>Perturba</a:t>
            </a:r>
            <a:r>
              <a:rPr lang="en-US" altLang="zh-CN" sz="1100" dirty="0">
                <a:solidFill>
                  <a:srgbClr val="000000"/>
                </a:solidFill>
                <a:latin typeface="Times New Roman"/>
                <a:ea typeface="Times New Roman"/>
              </a:rPr>
              <a:t>ciones</a:t>
            </a:r>
          </a:p>
          <a:p>
            <a:pPr>
              <a:lnSpc>
                <a:spcPts val="500"/>
              </a:lnSpc>
            </a:pPr>
            <a:endParaRPr lang="en-US" dirty="0" smtClean="0"/>
          </a:p>
          <a:p>
            <a:pPr marL="0" hangingPunct="0">
              <a:lnSpc>
                <a:spcPct val="101250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-Relaciones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i="1" dirty="0">
                <a:solidFill>
                  <a:srgbClr val="000000"/>
                </a:solidFill>
                <a:latin typeface="Times New Roman"/>
                <a:ea typeface="Times New Roman"/>
              </a:rPr>
              <a:t>P/Q-V</a:t>
            </a:r>
            <a:r>
              <a:rPr lang="en-US" altLang="zh-CN" sz="65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régimen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estacio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nario.</a:t>
            </a:r>
          </a:p>
          <a:p>
            <a:pPr marL="0" hangingPunct="0">
              <a:lnSpc>
                <a:spcPct val="102083"/>
              </a:lnSpc>
            </a:pP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-Margen</a:t>
            </a:r>
            <a:r>
              <a:rPr lang="en-US" altLang="zh-CN" sz="65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estabilidad,</a:t>
            </a:r>
            <a:r>
              <a:rPr lang="en-US" altLang="zh-CN" sz="65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i="1" dirty="0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zh-CN" sz="65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650" spc="10" dirty="0">
                <a:solidFill>
                  <a:srgbClr val="000000"/>
                </a:solidFill>
                <a:latin typeface="Times New Roman"/>
                <a:ea typeface="Times New Roman"/>
              </a:rPr>
              <a:t>rese</a:t>
            </a:r>
            <a:r>
              <a:rPr lang="en-US" altLang="zh-CN" sz="650" dirty="0">
                <a:solidFill>
                  <a:srgbClr val="000000"/>
                </a:solidFill>
                <a:latin typeface="Times New Roman"/>
                <a:ea typeface="Times New Roman"/>
              </a:rPr>
              <a:t>rva.</a:t>
            </a:r>
          </a:p>
        </p:txBody>
      </p:sp>
      <p:sp>
        <p:nvSpPr>
          <p:cNvPr id="1011" name="TextBox 1011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012" name="TextBox 1012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02158" y="4337304"/>
          <a:ext cx="3397971" cy="11005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6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57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852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95034">
                        <a:lnSpc>
                          <a:spcPct val="100000"/>
                        </a:lnSpc>
                        <a:spcBef>
                          <a:spcPts val="104"/>
                        </a:spcBef>
                      </a:pP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Inestabilid</a:t>
                      </a:r>
                      <a:r>
                        <a:rPr lang="en-US" altLang="zh-CN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ad</a:t>
                      </a:r>
                    </a:p>
                    <a:p>
                      <a:pPr marL="0" indent="45497">
                        <a:lnSpc>
                          <a:spcPct val="100000"/>
                        </a:lnSpc>
                      </a:pP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No</a:t>
                      </a:r>
                      <a:r>
                        <a:rPr lang="en-US" altLang="zh-CN" sz="1100" spc="2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Oscilatoria</a:t>
                      </a:r>
                    </a:p>
                  </a:txBody>
                  <a:tcPr marL="0" marR="0" marT="0" marB="0"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94272">
                        <a:lnSpc>
                          <a:spcPct val="100000"/>
                        </a:lnSpc>
                        <a:spcBef>
                          <a:spcPts val="104"/>
                        </a:spcBef>
                      </a:pP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Inestabilid</a:t>
                      </a:r>
                      <a:r>
                        <a:rPr lang="en-US" altLang="zh-CN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ad</a:t>
                      </a:r>
                    </a:p>
                    <a:p>
                      <a:pPr marL="0" indent="149137">
                        <a:lnSpc>
                          <a:spcPct val="100000"/>
                        </a:lnSpc>
                      </a:pPr>
                      <a:r>
                        <a:rPr lang="en-US" altLang="zh-CN" sz="1100" spc="-1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altLang="zh-CN" sz="1100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scilatoria</a:t>
                      </a:r>
                    </a:p>
                  </a:txBody>
                  <a:tcPr marL="0" marR="0" marT="0" marB="0"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3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T w="10121">
                      <a:solidFill>
                        <a:srgbClr val="000000"/>
                      </a:solidFill>
                      <a:prstDash val="solid"/>
                    </a:lnT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10121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65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0121">
                      <a:solidFill>
                        <a:srgbClr val="000000"/>
                      </a:solidFill>
                      <a:prstDash val="solid"/>
                    </a:lnL>
                    <a:lnR w="10121">
                      <a:solidFill>
                        <a:srgbClr val="000000"/>
                      </a:solidFill>
                      <a:prstDash val="solid"/>
                    </a:lnR>
                    <a:lnT w="10121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Freeform 1014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5" name="Freeform 1015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6" name="Freeform 1016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7" name="Freeform 1017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19" name="Picture 10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9060180" cy="5486400"/>
          </a:xfrm>
          <a:prstGeom prst="rect">
            <a:avLst/>
          </a:prstGeom>
        </p:spPr>
      </p:pic>
      <p:sp>
        <p:nvSpPr>
          <p:cNvPr id="2" name="TextBox 1019"/>
          <p:cNvSpPr txBox="1"/>
          <p:nvPr/>
        </p:nvSpPr>
        <p:spPr>
          <a:xfrm>
            <a:off x="1006602" y="778380"/>
            <a:ext cx="6003674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</a:p>
        </p:txBody>
      </p:sp>
      <p:sp>
        <p:nvSpPr>
          <p:cNvPr id="1020" name="TextBox 102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021" name="TextBox 102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3" name="Picture 10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02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" name="Freeform 102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" name="Freeform 102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6" name="Freeform 102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TextBox 1027"/>
          <p:cNvSpPr txBox="1"/>
          <p:nvPr/>
        </p:nvSpPr>
        <p:spPr>
          <a:xfrm>
            <a:off x="1006602" y="778380"/>
            <a:ext cx="8149765" cy="22701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300"/>
              </a:lnSpc>
            </a:pPr>
            <a:endParaRPr lang="en-US" dirty="0" smtClean="0"/>
          </a:p>
          <a:p>
            <a:pPr marL="342900" indent="-342900" hangingPunct="0">
              <a:lnSpc>
                <a:spcPct val="90833"/>
              </a:lnSpc>
            </a:pP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mantener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voltajes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estables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aceptables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todas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barras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bajo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condiciones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operativas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normales,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después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sujeto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perturbación.</a:t>
            </a:r>
          </a:p>
        </p:txBody>
      </p:sp>
      <p:sp>
        <p:nvSpPr>
          <p:cNvPr id="1028" name="TextBox 1028"/>
          <p:cNvSpPr txBox="1"/>
          <p:nvPr/>
        </p:nvSpPr>
        <p:spPr>
          <a:xfrm>
            <a:off x="1006602" y="3043103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029" name="TextBox 1029"/>
          <p:cNvSpPr txBox="1"/>
          <p:nvPr/>
        </p:nvSpPr>
        <p:spPr>
          <a:xfrm>
            <a:off x="1349503" y="3043103"/>
            <a:ext cx="7805828" cy="20447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9105" hangingPunct="0">
              <a:lnSpc>
                <a:spcPct val="95416"/>
              </a:lnSpc>
            </a:pPr>
            <a:r>
              <a:rPr lang="en-US" altLang="zh-CN" sz="2800" spc="145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estado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perturbación,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incremento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demandada,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cambio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condiciones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causa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progresivo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incontrolable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caída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030" name="TextBox 103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031" name="TextBox 103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Freeform 103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 103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Freeform 103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 103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7" name="Picture 10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TextBox 1037"/>
          <p:cNvSpPr txBox="1"/>
          <p:nvPr/>
        </p:nvSpPr>
        <p:spPr>
          <a:xfrm>
            <a:off x="1006601" y="778380"/>
            <a:ext cx="8149442" cy="3562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342901" indent="-342900" hangingPunct="0">
              <a:lnSpc>
                <a:spcPct val="9208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principal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factor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causante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satisfacer</a:t>
            </a:r>
            <a:r>
              <a:rPr lang="en-US" altLang="zh-CN" sz="2800" i="1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exigencias</a:t>
            </a:r>
            <a:r>
              <a:rPr lang="en-US" altLang="zh-CN" sz="2800" i="1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demanda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-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reactiva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marL="342901" indent="-342901" hangingPunct="0">
              <a:lnSpc>
                <a:spcPct val="95416"/>
              </a:lnSpc>
            </a:pP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corazón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problema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usualmente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caída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ocurre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activa</a:t>
            </a:r>
            <a:r>
              <a:rPr lang="en-US" altLang="zh-CN" sz="2800" i="1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activa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fluye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través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reactancias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inductivas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asociadas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redes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transmisión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038" name="TextBox 103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039" name="TextBox 1039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icture 10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04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Freeform 104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Freeform 104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Freeform 104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TextBox 1045"/>
          <p:cNvSpPr txBox="1"/>
          <p:nvPr/>
        </p:nvSpPr>
        <p:spPr>
          <a:xfrm>
            <a:off x="1006602" y="807375"/>
            <a:ext cx="8149586" cy="47755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criterio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que,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condición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operativa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cada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sistema,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magnitud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incrementa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inyección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reactiva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misma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incrementada</a:t>
            </a:r>
            <a:r>
              <a:rPr lang="en-US" altLang="zh-CN" sz="2800" spc="-3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680"/>
              </a:lnSpc>
            </a:pPr>
            <a:endParaRPr lang="en-US" dirty="0" smtClean="0"/>
          </a:p>
          <a:p>
            <a:pPr marL="342936" indent="-342900" hangingPunct="0">
              <a:lnSpc>
                <a:spcPct val="100000"/>
              </a:lnSpc>
            </a:pP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si,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menos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sistema,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magnitud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decrece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inyección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inyección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reactiva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incrementada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046" name="TextBox 104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047" name="TextBox 1047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10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04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0" name="Freeform 105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Freeform 105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Freeform 105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TextBox 1053"/>
          <p:cNvSpPr txBox="1"/>
          <p:nvPr/>
        </p:nvSpPr>
        <p:spPr>
          <a:xfrm>
            <a:off x="1006602" y="807375"/>
            <a:ext cx="8149625" cy="5689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19"/>
              </a:lnSpc>
            </a:pPr>
            <a:endParaRPr lang="en-US" dirty="0" smtClean="0"/>
          </a:p>
          <a:p>
            <a:pPr marL="342900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otras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palabras,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voltaje,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sensibilidad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V-Q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positiva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cada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sensibilidad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V-Q</a:t>
            </a:r>
            <a:r>
              <a:rPr lang="en-US" altLang="zh-CN" sz="2800" i="1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negativa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menos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barra.</a:t>
            </a:r>
          </a:p>
          <a:p>
            <a:pPr marL="342937" indent="-342900" hangingPunct="0">
              <a:lnSpc>
                <a:spcPct val="95833"/>
              </a:lnSpc>
            </a:pP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esencialmente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fenómeno</a:t>
            </a:r>
            <a:r>
              <a:rPr lang="en-US" altLang="zh-CN" sz="2800" i="1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local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embargo,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estas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consecuencias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pueden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poseer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impacto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extensión</a:t>
            </a:r>
            <a:r>
              <a:rPr lang="en-US" altLang="zh-CN" sz="2800" spc="-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amplia.</a:t>
            </a:r>
          </a:p>
          <a:p>
            <a:pPr marL="342937" indent="-3429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colapso</a:t>
            </a:r>
            <a:r>
              <a:rPr lang="en-US" altLang="zh-CN" sz="2800" i="1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i="1" spc="1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más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complejo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1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usualmente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resultado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secuencia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eventos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acompañando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bajo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perfil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tensiones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significante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potencia.</a:t>
            </a:r>
          </a:p>
        </p:txBody>
      </p:sp>
      <p:sp>
        <p:nvSpPr>
          <p:cNvPr id="1054" name="TextBox 105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055" name="TextBox 105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7" name="Picture 10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05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8" name="Freeform 105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9" name="Freeform 105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0" name="Freeform 106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1" name="TextBox 1061"/>
          <p:cNvSpPr txBox="1"/>
          <p:nvPr/>
        </p:nvSpPr>
        <p:spPr>
          <a:xfrm>
            <a:off x="1006601" y="778380"/>
            <a:ext cx="8061723" cy="22415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ocurrir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algunas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diferentes</a:t>
            </a: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vías.</a:t>
            </a:r>
          </a:p>
          <a:p>
            <a:pPr>
              <a:lnSpc>
                <a:spcPts val="6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vía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entender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inestabilidad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voltaje,</a:t>
            </a:r>
          </a:p>
        </p:txBody>
      </p:sp>
      <p:sp>
        <p:nvSpPr>
          <p:cNvPr id="1062" name="TextBox 1062"/>
          <p:cNvSpPr txBox="1"/>
          <p:nvPr/>
        </p:nvSpPr>
        <p:spPr>
          <a:xfrm>
            <a:off x="1349502" y="3020743"/>
            <a:ext cx="1580587" cy="853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supón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gase</a:t>
            </a:r>
          </a:p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termin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ales.</a:t>
            </a:r>
          </a:p>
        </p:txBody>
      </p:sp>
      <p:sp>
        <p:nvSpPr>
          <p:cNvPr id="1063" name="TextBox 1063"/>
          <p:cNvSpPr txBox="1"/>
          <p:nvPr/>
        </p:nvSpPr>
        <p:spPr>
          <a:xfrm>
            <a:off x="3126139" y="3020743"/>
            <a:ext cx="640201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</a:p>
        </p:txBody>
      </p:sp>
      <p:sp>
        <p:nvSpPr>
          <p:cNvPr id="1064" name="TextBox 1064"/>
          <p:cNvSpPr txBox="1"/>
          <p:nvPr/>
        </p:nvSpPr>
        <p:spPr>
          <a:xfrm>
            <a:off x="3937735" y="3020743"/>
            <a:ext cx="580774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red</a:t>
            </a:r>
          </a:p>
        </p:txBody>
      </p:sp>
      <p:sp>
        <p:nvSpPr>
          <p:cNvPr id="1065" name="TextBox 1065"/>
          <p:cNvSpPr txBox="1"/>
          <p:nvPr/>
        </p:nvSpPr>
        <p:spPr>
          <a:xfrm>
            <a:off x="4468367" y="3714852"/>
            <a:ext cx="210427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spc="-4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</p:txBody>
      </p:sp>
      <p:sp>
        <p:nvSpPr>
          <p:cNvPr id="1066" name="TextBox 1066"/>
          <p:cNvSpPr txBox="1"/>
          <p:nvPr/>
        </p:nvSpPr>
        <p:spPr>
          <a:xfrm>
            <a:off x="4688231" y="3020743"/>
            <a:ext cx="960150" cy="11772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simp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le</a:t>
            </a:r>
          </a:p>
          <a:p>
            <a:pPr>
              <a:lnSpc>
                <a:spcPts val="1935"/>
              </a:lnSpc>
            </a:pPr>
            <a:endParaRPr lang="en-US" dirty="0" smtClean="0"/>
          </a:p>
          <a:p>
            <a:pPr marL="0" indent="365352">
              <a:lnSpc>
                <a:spcPts val="2314"/>
              </a:lnSpc>
            </a:pPr>
            <a:r>
              <a:rPr lang="en-US" altLang="zh-CN" sz="2800" spc="594" dirty="0">
                <a:solidFill>
                  <a:srgbClr val="000000"/>
                </a:solidFill>
                <a:latin typeface="Symbol"/>
                <a:ea typeface="Symbol"/>
              </a:rPr>
              <a:t>∠</a:t>
            </a:r>
            <a:r>
              <a:rPr lang="en-US" altLang="zh-CN" sz="2800" spc="600" dirty="0">
                <a:solidFill>
                  <a:srgbClr val="000000"/>
                </a:solidFill>
                <a:latin typeface="Symbol"/>
                <a:ea typeface="Symbol"/>
              </a:rPr>
              <a:t>φ</a:t>
            </a:r>
          </a:p>
          <a:p>
            <a:pPr marL="0" indent="14832">
              <a:lnSpc>
                <a:spcPct val="70833"/>
              </a:lnSpc>
            </a:pPr>
            <a:r>
              <a:rPr lang="en-US" altLang="zh-CN" sz="195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</a:p>
        </p:txBody>
      </p:sp>
      <p:sp>
        <p:nvSpPr>
          <p:cNvPr id="1067" name="TextBox 1067"/>
          <p:cNvSpPr txBox="1"/>
          <p:nvPr/>
        </p:nvSpPr>
        <p:spPr>
          <a:xfrm>
            <a:off x="5932404" y="3019976"/>
            <a:ext cx="1571329" cy="107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92083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const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ituida</a:t>
            </a:r>
          </a:p>
          <a:p>
            <a:pPr marL="0" indent="114065">
              <a:lnSpc>
                <a:spcPct val="89583"/>
              </a:lnSpc>
            </a:pPr>
            <a:r>
              <a:rPr lang="en-US" altLang="zh-CN" sz="2800" i="1" spc="-580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2800" spc="-515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  <a:p>
            <a:pPr marL="0" indent="338855">
              <a:lnSpc>
                <a:spcPct val="100000"/>
              </a:lnSpc>
            </a:pPr>
            <a:r>
              <a:rPr lang="en-US" altLang="zh-CN" sz="19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068" name="TextBox 1068"/>
          <p:cNvSpPr txBox="1"/>
          <p:nvPr/>
        </p:nvSpPr>
        <p:spPr>
          <a:xfrm>
            <a:off x="7787755" y="3020743"/>
            <a:ext cx="60070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</a:p>
        </p:txBody>
      </p:sp>
      <p:sp>
        <p:nvSpPr>
          <p:cNvPr id="1069" name="TextBox 1069"/>
          <p:cNvSpPr txBox="1"/>
          <p:nvPr/>
        </p:nvSpPr>
        <p:spPr>
          <a:xfrm>
            <a:off x="8558179" y="3020743"/>
            <a:ext cx="620632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dos</a:t>
            </a:r>
          </a:p>
        </p:txBody>
      </p:sp>
      <p:sp>
        <p:nvSpPr>
          <p:cNvPr id="1070" name="TextBox 1070"/>
          <p:cNvSpPr txBox="1"/>
          <p:nvPr/>
        </p:nvSpPr>
        <p:spPr>
          <a:xfrm>
            <a:off x="7307563" y="4197996"/>
            <a:ext cx="651166" cy="5923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69166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2800" i="1" spc="1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  <a:p>
            <a:pPr marL="0" indent="179854">
              <a:lnSpc>
                <a:spcPct val="100000"/>
              </a:lnSpc>
            </a:pPr>
            <a:r>
              <a:rPr lang="en-US" altLang="zh-CN" sz="19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071" name="TextBox 1071"/>
          <p:cNvSpPr txBox="1"/>
          <p:nvPr/>
        </p:nvSpPr>
        <p:spPr>
          <a:xfrm>
            <a:off x="8079485" y="4234620"/>
            <a:ext cx="639943" cy="4622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8333"/>
              </a:lnSpc>
            </a:pPr>
            <a:r>
              <a:rPr lang="en-US" altLang="zh-CN" sz="280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jQ</a:t>
            </a:r>
            <a:r>
              <a:rPr lang="en-US" altLang="zh-CN" sz="195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072" name="TextBox 1072"/>
          <p:cNvSpPr txBox="1"/>
          <p:nvPr/>
        </p:nvSpPr>
        <p:spPr>
          <a:xfrm>
            <a:off x="2099310" y="5217776"/>
            <a:ext cx="367861" cy="723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spc="-74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2800" spc="-660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  <a:p>
            <a:pPr marL="0" indent="230885">
              <a:lnSpc>
                <a:spcPct val="100000"/>
              </a:lnSpc>
            </a:pPr>
            <a:r>
              <a:rPr lang="en-US" altLang="zh-CN" sz="19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073" name="TextBox 1073"/>
          <p:cNvSpPr txBox="1"/>
          <p:nvPr/>
        </p:nvSpPr>
        <p:spPr>
          <a:xfrm>
            <a:off x="2694432" y="4833184"/>
            <a:ext cx="321358" cy="4338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415"/>
              </a:lnSpc>
            </a:pPr>
            <a:r>
              <a:rPr lang="en-US" altLang="zh-CN" sz="2800" spc="-2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1074" name="TextBox 1074"/>
          <p:cNvSpPr txBox="1"/>
          <p:nvPr/>
        </p:nvSpPr>
        <p:spPr>
          <a:xfrm>
            <a:off x="4875276" y="5093026"/>
            <a:ext cx="207047" cy="624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46249"/>
              </a:lnSpc>
            </a:pPr>
            <a:r>
              <a:rPr lang="en-US" altLang="zh-CN" sz="2800" i="1" spc="-354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2800" spc="-575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</p:txBody>
      </p:sp>
      <p:sp>
        <p:nvSpPr>
          <p:cNvPr id="1075" name="TextBox 1075"/>
          <p:cNvSpPr txBox="1"/>
          <p:nvPr/>
        </p:nvSpPr>
        <p:spPr>
          <a:xfrm>
            <a:off x="7046212" y="5263998"/>
            <a:ext cx="210427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</p:txBody>
      </p:sp>
      <p:sp>
        <p:nvSpPr>
          <p:cNvPr id="1076" name="TextBox 1076"/>
          <p:cNvSpPr txBox="1"/>
          <p:nvPr/>
        </p:nvSpPr>
        <p:spPr>
          <a:xfrm>
            <a:off x="7282433" y="5454467"/>
            <a:ext cx="331079" cy="2971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</p:txBody>
      </p:sp>
      <p:sp>
        <p:nvSpPr>
          <p:cNvPr id="1077" name="TextBox 1077"/>
          <p:cNvSpPr txBox="1"/>
          <p:nvPr/>
        </p:nvSpPr>
        <p:spPr>
          <a:xfrm>
            <a:off x="7626095" y="5242635"/>
            <a:ext cx="593085" cy="4344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420"/>
              </a:lnSpc>
            </a:pPr>
            <a:r>
              <a:rPr lang="en-US" altLang="zh-CN" sz="2800" spc="594" dirty="0">
                <a:solidFill>
                  <a:srgbClr val="000000"/>
                </a:solidFill>
                <a:latin typeface="Symbol"/>
                <a:ea typeface="Symbol"/>
              </a:rPr>
              <a:t>∠</a:t>
            </a:r>
            <a:r>
              <a:rPr lang="en-US" altLang="zh-CN" sz="2800" spc="600" dirty="0">
                <a:solidFill>
                  <a:srgbClr val="000000"/>
                </a:solidFill>
                <a:latin typeface="Symbol"/>
                <a:ea typeface="Symbol"/>
              </a:rPr>
              <a:t>φ</a:t>
            </a:r>
          </a:p>
        </p:txBody>
      </p:sp>
      <p:sp>
        <p:nvSpPr>
          <p:cNvPr id="1078" name="TextBox 107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079" name="TextBox 1079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1" name="Picture 10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08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Freeform 108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3" name="Freeform 108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4" name="Freeform 108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5" name="TextBox 1085"/>
          <p:cNvSpPr txBox="1"/>
          <p:nvPr/>
        </p:nvSpPr>
        <p:spPr>
          <a:xfrm>
            <a:off x="1006602" y="807375"/>
            <a:ext cx="8148755" cy="30421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10"/>
              </a:lnSpc>
            </a:pPr>
            <a:endParaRPr lang="en-US" dirty="0" smtClean="0"/>
          </a:p>
          <a:p>
            <a:pPr marL="342890" indent="-342890" hangingPunct="0">
              <a:lnSpc>
                <a:spcPct val="8958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consiste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fuente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constante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),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alimenta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spc="14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1900" i="1" spc="110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través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impedancia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serie</a:t>
            </a:r>
            <a:r>
              <a:rPr lang="en-US" altLang="zh-CN" sz="28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).</a:t>
            </a:r>
          </a:p>
          <a:p>
            <a:pPr marL="3075432" indent="1818894" hangingPunct="0">
              <a:lnSpc>
                <a:spcPct val="84166"/>
              </a:lnSpc>
              <a:tabLst>
                <a:tab pos="5152644" algn="l"/>
              </a:tabLst>
            </a:pPr>
            <a:r>
              <a:rPr lang="en-US" altLang="zh-CN" sz="3200" i="1" spc="-655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3200" spc="-585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3200" i="1" spc="56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3200" i="1" spc="25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3200" spc="609" dirty="0">
                <a:solidFill>
                  <a:srgbClr val="000000"/>
                </a:solidFill>
                <a:latin typeface="Symbol"/>
                <a:ea typeface="Symbol"/>
              </a:rPr>
              <a:t>∠φ	</a:t>
            </a:r>
            <a:r>
              <a:rPr lang="en-US" altLang="zh-CN" sz="2250" i="1" spc="-4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  <a:p>
            <a:pPr marL="0" indent="3345941">
              <a:lnSpc>
                <a:spcPct val="85416"/>
              </a:lnSpc>
            </a:pPr>
            <a:r>
              <a:rPr lang="en-US" altLang="zh-CN" sz="2250" i="1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</a:p>
        </p:txBody>
      </p:sp>
      <p:sp>
        <p:nvSpPr>
          <p:cNvPr id="1086" name="TextBox 1086"/>
          <p:cNvSpPr txBox="1"/>
          <p:nvPr/>
        </p:nvSpPr>
        <p:spPr>
          <a:xfrm>
            <a:off x="7354067" y="3849548"/>
            <a:ext cx="396543" cy="701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72500"/>
              </a:lnSpc>
            </a:pPr>
            <a:r>
              <a:rPr lang="en-US" altLang="zh-CN" sz="32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208011">
              <a:lnSpc>
                <a:spcPct val="100000"/>
              </a:lnSpc>
            </a:pPr>
            <a:r>
              <a:rPr lang="en-US" altLang="zh-CN" sz="225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087" name="TextBox 1087"/>
          <p:cNvSpPr txBox="1"/>
          <p:nvPr/>
        </p:nvSpPr>
        <p:spPr>
          <a:xfrm>
            <a:off x="7864602" y="3850753"/>
            <a:ext cx="352644" cy="5028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954"/>
              </a:lnSpc>
            </a:pPr>
            <a:r>
              <a:rPr lang="en-US" altLang="zh-CN" sz="3250" spc="-2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1088" name="TextBox 1088"/>
          <p:cNvSpPr txBox="1"/>
          <p:nvPr/>
        </p:nvSpPr>
        <p:spPr>
          <a:xfrm>
            <a:off x="8244840" y="3892359"/>
            <a:ext cx="718122" cy="5345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7916"/>
              </a:lnSpc>
            </a:pPr>
            <a:r>
              <a:rPr lang="en-US" altLang="zh-CN" sz="325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jQ</a:t>
            </a:r>
            <a:r>
              <a:rPr lang="en-US" altLang="zh-CN" sz="225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089" name="TextBox 1089"/>
          <p:cNvSpPr txBox="1"/>
          <p:nvPr/>
        </p:nvSpPr>
        <p:spPr>
          <a:xfrm>
            <a:off x="1350263" y="5030463"/>
            <a:ext cx="422849" cy="830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i="1" spc="-83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3200" spc="-745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  <a:p>
            <a:pPr marL="0" indent="266700">
              <a:lnSpc>
                <a:spcPct val="100000"/>
              </a:lnSpc>
            </a:pPr>
            <a:r>
              <a:rPr lang="en-US" altLang="zh-CN" sz="22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090" name="TextBox 1090"/>
          <p:cNvSpPr txBox="1"/>
          <p:nvPr/>
        </p:nvSpPr>
        <p:spPr>
          <a:xfrm>
            <a:off x="2036064" y="4582983"/>
            <a:ext cx="351453" cy="501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945"/>
              </a:lnSpc>
            </a:pPr>
            <a:r>
              <a:rPr lang="en-US" altLang="zh-CN" sz="320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1091" name="TextBox 1091"/>
          <p:cNvSpPr txBox="1"/>
          <p:nvPr/>
        </p:nvSpPr>
        <p:spPr>
          <a:xfrm>
            <a:off x="4551426" y="4883493"/>
            <a:ext cx="236311" cy="7213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47916"/>
              </a:lnSpc>
            </a:pPr>
            <a:r>
              <a:rPr lang="en-US" altLang="zh-CN" sz="3200" i="1" spc="-40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3200" spc="-650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</p:txBody>
      </p:sp>
      <p:sp>
        <p:nvSpPr>
          <p:cNvPr id="1092" name="TextBox 1092"/>
          <p:cNvSpPr txBox="1"/>
          <p:nvPr/>
        </p:nvSpPr>
        <p:spPr>
          <a:xfrm>
            <a:off x="7053833" y="5082871"/>
            <a:ext cx="240664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</p:txBody>
      </p:sp>
      <p:sp>
        <p:nvSpPr>
          <p:cNvPr id="1093" name="TextBox 1093"/>
          <p:cNvSpPr txBox="1"/>
          <p:nvPr/>
        </p:nvSpPr>
        <p:spPr>
          <a:xfrm>
            <a:off x="7325868" y="5300322"/>
            <a:ext cx="379884" cy="342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25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</p:txBody>
      </p:sp>
      <p:sp>
        <p:nvSpPr>
          <p:cNvPr id="1094" name="TextBox 1094"/>
          <p:cNvSpPr txBox="1"/>
          <p:nvPr/>
        </p:nvSpPr>
        <p:spPr>
          <a:xfrm>
            <a:off x="7722107" y="5055722"/>
            <a:ext cx="681270" cy="5015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945"/>
              </a:lnSpc>
            </a:pPr>
            <a:r>
              <a:rPr lang="en-US" altLang="zh-CN" sz="3200" spc="705" dirty="0">
                <a:solidFill>
                  <a:srgbClr val="000000"/>
                </a:solidFill>
                <a:latin typeface="Symbol"/>
                <a:ea typeface="Symbol"/>
              </a:rPr>
              <a:t>∠φ</a:t>
            </a:r>
          </a:p>
        </p:txBody>
      </p:sp>
      <p:sp>
        <p:nvSpPr>
          <p:cNvPr id="1095" name="TextBox 109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096" name="TextBox 1096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Picture 10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09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9" name="Freeform 109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0" name="Freeform 110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1" name="Freeform 110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2" name="TextBox 1102"/>
          <p:cNvSpPr txBox="1"/>
          <p:nvPr/>
        </p:nvSpPr>
        <p:spPr>
          <a:xfrm>
            <a:off x="1006602" y="778380"/>
            <a:ext cx="4807264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</p:txBody>
      </p:sp>
      <p:sp>
        <p:nvSpPr>
          <p:cNvPr id="1103" name="TextBox 1103"/>
          <p:cNvSpPr txBox="1"/>
          <p:nvPr/>
        </p:nvSpPr>
        <p:spPr>
          <a:xfrm>
            <a:off x="4484370" y="1669383"/>
            <a:ext cx="152440" cy="2971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spc="-2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</p:txBody>
      </p:sp>
      <p:sp>
        <p:nvSpPr>
          <p:cNvPr id="1104" name="TextBox 1104"/>
          <p:cNvSpPr txBox="1"/>
          <p:nvPr/>
        </p:nvSpPr>
        <p:spPr>
          <a:xfrm>
            <a:off x="4650485" y="1791509"/>
            <a:ext cx="228313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i="1" spc="-30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</a:p>
        </p:txBody>
      </p:sp>
      <p:sp>
        <p:nvSpPr>
          <p:cNvPr id="1105" name="TextBox 1105"/>
          <p:cNvSpPr txBox="1"/>
          <p:nvPr/>
        </p:nvSpPr>
        <p:spPr>
          <a:xfrm>
            <a:off x="4898135" y="1651754"/>
            <a:ext cx="422105" cy="307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420"/>
              </a:lnSpc>
            </a:pPr>
            <a:r>
              <a:rPr lang="en-US" altLang="zh-CN" sz="1950" spc="434" dirty="0">
                <a:solidFill>
                  <a:srgbClr val="000000"/>
                </a:solidFill>
                <a:latin typeface="Symbol"/>
                <a:ea typeface="Symbol"/>
              </a:rPr>
              <a:t>∠φ</a:t>
            </a:r>
          </a:p>
        </p:txBody>
      </p:sp>
      <p:sp>
        <p:nvSpPr>
          <p:cNvPr id="1106" name="TextBox 1106"/>
          <p:cNvSpPr txBox="1"/>
          <p:nvPr/>
        </p:nvSpPr>
        <p:spPr>
          <a:xfrm>
            <a:off x="5599938" y="1406495"/>
            <a:ext cx="279510" cy="5181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i="1" spc="-425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2000" spc="-375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  <a:p>
            <a:pPr marL="0" indent="159258">
              <a:lnSpc>
                <a:spcPct val="100000"/>
              </a:lnSpc>
            </a:pPr>
            <a:r>
              <a:rPr lang="en-US" altLang="zh-CN" sz="14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07" name="TextBox 1107"/>
          <p:cNvSpPr txBox="1"/>
          <p:nvPr/>
        </p:nvSpPr>
        <p:spPr>
          <a:xfrm>
            <a:off x="6492239" y="2004869"/>
            <a:ext cx="464126" cy="425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69583"/>
              </a:lnSpc>
            </a:pPr>
            <a:r>
              <a:rPr lang="en-US" altLang="zh-CN" sz="20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20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  <a:p>
            <a:pPr marL="0" indent="127251">
              <a:lnSpc>
                <a:spcPct val="100000"/>
              </a:lnSpc>
            </a:pPr>
            <a:r>
              <a:rPr lang="en-US" altLang="zh-CN" sz="14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08" name="TextBox 1108"/>
          <p:cNvSpPr txBox="1"/>
          <p:nvPr/>
        </p:nvSpPr>
        <p:spPr>
          <a:xfrm>
            <a:off x="7037831" y="2034032"/>
            <a:ext cx="489234" cy="3289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7916"/>
              </a:lnSpc>
            </a:pPr>
            <a:r>
              <a:rPr lang="en-US" altLang="zh-CN" sz="20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jQ</a:t>
            </a:r>
            <a:r>
              <a:rPr lang="en-US" altLang="zh-CN" sz="14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09" name="TextBox 1109"/>
          <p:cNvSpPr txBox="1"/>
          <p:nvPr/>
        </p:nvSpPr>
        <p:spPr>
          <a:xfrm>
            <a:off x="2809494" y="2732413"/>
            <a:ext cx="264410" cy="510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50" i="1" spc="-51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1950" spc="-450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  <a:p>
            <a:pPr marL="0" indent="163829">
              <a:lnSpc>
                <a:spcPct val="100000"/>
              </a:lnSpc>
            </a:pPr>
            <a:r>
              <a:rPr lang="en-US" altLang="zh-CN" sz="14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110" name="TextBox 1110"/>
          <p:cNvSpPr txBox="1"/>
          <p:nvPr/>
        </p:nvSpPr>
        <p:spPr>
          <a:xfrm>
            <a:off x="3230117" y="2458529"/>
            <a:ext cx="264513" cy="30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414"/>
              </a:lnSpc>
            </a:pPr>
            <a:r>
              <a:rPr lang="en-US" altLang="zh-CN" sz="195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</a:p>
        </p:txBody>
      </p:sp>
      <p:sp>
        <p:nvSpPr>
          <p:cNvPr id="1111" name="TextBox 1111"/>
          <p:cNvSpPr txBox="1"/>
          <p:nvPr/>
        </p:nvSpPr>
        <p:spPr>
          <a:xfrm>
            <a:off x="4772405" y="2642518"/>
            <a:ext cx="149821" cy="442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48749"/>
              </a:lnSpc>
            </a:pPr>
            <a:r>
              <a:rPr lang="en-US" altLang="zh-CN" sz="1950" i="1" spc="-240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950" spc="-395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</p:txBody>
      </p:sp>
      <p:sp>
        <p:nvSpPr>
          <p:cNvPr id="1112" name="TextBox 1112"/>
          <p:cNvSpPr txBox="1"/>
          <p:nvPr/>
        </p:nvSpPr>
        <p:spPr>
          <a:xfrm>
            <a:off x="6307073" y="2762853"/>
            <a:ext cx="152564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i="1" spc="-5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</p:txBody>
      </p:sp>
      <p:sp>
        <p:nvSpPr>
          <p:cNvPr id="1113" name="TextBox 1113"/>
          <p:cNvSpPr txBox="1"/>
          <p:nvPr/>
        </p:nvSpPr>
        <p:spPr>
          <a:xfrm>
            <a:off x="6473952" y="2896935"/>
            <a:ext cx="238102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i="1" spc="-30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</p:txBody>
      </p:sp>
      <p:sp>
        <p:nvSpPr>
          <p:cNvPr id="1114" name="TextBox 1114"/>
          <p:cNvSpPr txBox="1"/>
          <p:nvPr/>
        </p:nvSpPr>
        <p:spPr>
          <a:xfrm>
            <a:off x="6717030" y="2749034"/>
            <a:ext cx="423060" cy="307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420"/>
              </a:lnSpc>
            </a:pPr>
            <a:r>
              <a:rPr lang="en-US" altLang="zh-CN" sz="2000" spc="409" dirty="0">
                <a:solidFill>
                  <a:srgbClr val="000000"/>
                </a:solidFill>
                <a:latin typeface="Symbol"/>
                <a:ea typeface="Symbol"/>
              </a:rPr>
              <a:t>∠φ</a:t>
            </a:r>
          </a:p>
        </p:txBody>
      </p:sp>
      <p:sp>
        <p:nvSpPr>
          <p:cNvPr id="1115" name="TextBox 1115"/>
          <p:cNvSpPr txBox="1"/>
          <p:nvPr/>
        </p:nvSpPr>
        <p:spPr>
          <a:xfrm>
            <a:off x="1006602" y="3705034"/>
            <a:ext cx="4876084" cy="2834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expresión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corriente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es:</a:t>
            </a:r>
          </a:p>
          <a:p>
            <a:pPr marL="0" indent="2625875">
              <a:lnSpc>
                <a:spcPct val="81666"/>
              </a:lnSpc>
              <a:tabLst>
                <a:tab pos="3899932" algn="l"/>
              </a:tabLst>
            </a:pPr>
            <a:r>
              <a:rPr lang="en-US" altLang="zh-CN" sz="3000" spc="-15" dirty="0">
                <a:solidFill>
                  <a:srgbClr val="000000"/>
                </a:solidFill>
                <a:latin typeface="Times New Roman"/>
                <a:ea typeface="Times New Roman"/>
              </a:rPr>
              <a:t>~	</a:t>
            </a:r>
            <a:r>
              <a:rPr lang="en-US" altLang="zh-CN" sz="3000" i="1" spc="-5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2623566">
              <a:lnSpc>
                <a:spcPct val="57083"/>
              </a:lnSpc>
              <a:tabLst>
                <a:tab pos="4142977" algn="l"/>
              </a:tabLst>
            </a:pPr>
            <a:r>
              <a:rPr lang="en-US" altLang="zh-CN" sz="3000" i="1" spc="229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3000" i="1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spc="379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  <a:r>
              <a:rPr lang="en-US" altLang="zh-CN" sz="3000" spc="175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3000" spc="375" dirty="0">
                <a:solidFill>
                  <a:srgbClr val="000000"/>
                </a:solidFill>
                <a:latin typeface="Times New Roman"/>
                <a:ea typeface="Times New Roman"/>
              </a:rPr>
              <a:t>~	</a:t>
            </a:r>
            <a:r>
              <a:rPr lang="en-US" altLang="zh-CN" sz="2100" i="1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zh-CN" sz="21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  <a:p>
            <a:pPr marL="0" indent="3273559">
              <a:lnSpc>
                <a:spcPct val="56666"/>
              </a:lnSpc>
              <a:tabLst>
                <a:tab pos="3986050" algn="l"/>
              </a:tabLst>
            </a:pPr>
            <a:r>
              <a:rPr lang="en-US" altLang="zh-CN" sz="30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Z	</a:t>
            </a:r>
            <a:r>
              <a:rPr lang="en-US" altLang="zh-CN" sz="3000" dirty="0">
                <a:solidFill>
                  <a:srgbClr val="000000"/>
                </a:solidFill>
                <a:latin typeface="Symbol"/>
                <a:ea typeface="Symbol"/>
              </a:rPr>
              <a:t>+</a:t>
            </a:r>
            <a:r>
              <a:rPr lang="en-US" altLang="zh-CN" sz="3000" spc="-154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3000" i="1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  <a:p>
            <a:pPr marL="0" indent="3519673">
              <a:lnSpc>
                <a:spcPct val="57083"/>
              </a:lnSpc>
              <a:tabLst>
                <a:tab pos="4524755" algn="l"/>
              </a:tabLst>
            </a:pPr>
            <a:r>
              <a:rPr lang="en-US" altLang="zh-CN" sz="21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LN	</a:t>
            </a:r>
            <a:r>
              <a:rPr lang="en-US" altLang="zh-CN" sz="2100" i="1" spc="-30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  <a:p>
            <a:pPr marL="0" indent="2808732">
              <a:lnSpc>
                <a:spcPct val="56666"/>
              </a:lnSpc>
            </a:pPr>
            <a:r>
              <a:rPr lang="en-US" altLang="zh-CN" sz="2600" spc="-10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  <a:p>
            <a:pPr marL="0" indent="2767598">
              <a:lnSpc>
                <a:spcPct val="57083"/>
              </a:lnSpc>
              <a:tabLst>
                <a:tab pos="3403085" algn="l"/>
              </a:tabLst>
            </a:pPr>
            <a:r>
              <a:rPr lang="en-US" altLang="zh-CN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Z	</a:t>
            </a:r>
            <a:r>
              <a:rPr lang="en-US" altLang="zh-CN" sz="2600" spc="309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  <a:r>
              <a:rPr lang="en-US" altLang="zh-CN" sz="2600" spc="139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600" i="1" spc="320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2600" i="1" spc="13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600" spc="340" dirty="0">
                <a:solidFill>
                  <a:srgbClr val="000000"/>
                </a:solidFill>
                <a:latin typeface="Symbol"/>
                <a:ea typeface="Symbol"/>
              </a:rPr>
              <a:t>∠</a:t>
            </a:r>
            <a:r>
              <a:rPr lang="en-US" altLang="zh-CN" sz="2600" spc="345" dirty="0">
                <a:solidFill>
                  <a:srgbClr val="000000"/>
                </a:solidFill>
                <a:latin typeface="Symbol"/>
                <a:ea typeface="Symbol"/>
              </a:rPr>
              <a:t>θ</a:t>
            </a:r>
          </a:p>
          <a:p>
            <a:pPr marL="0" indent="2980168">
              <a:lnSpc>
                <a:spcPct val="56666"/>
              </a:lnSpc>
              <a:tabLst>
                <a:tab pos="3883142" algn="l"/>
              </a:tabLst>
            </a:pPr>
            <a:r>
              <a:rPr lang="en-US" altLang="zh-CN" sz="180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LN	</a:t>
            </a:r>
            <a:r>
              <a:rPr lang="en-US" altLang="zh-CN" sz="1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</a:p>
          <a:p>
            <a:pPr marL="0" indent="2890286">
              <a:lnSpc>
                <a:spcPct val="56666"/>
              </a:lnSpc>
            </a:pPr>
            <a:r>
              <a:rPr lang="en-US" altLang="zh-CN" sz="2600" spc="-10" dirty="0">
                <a:solidFill>
                  <a:srgbClr val="000000"/>
                </a:solidFill>
                <a:latin typeface="Times New Roman"/>
                <a:ea typeface="Times New Roman"/>
              </a:rPr>
              <a:t>~</a:t>
            </a:r>
          </a:p>
          <a:p>
            <a:pPr marL="0" indent="2849125">
              <a:lnSpc>
                <a:spcPct val="57083"/>
              </a:lnSpc>
              <a:tabLst>
                <a:tab pos="3477757" algn="l"/>
              </a:tabLst>
            </a:pPr>
            <a:r>
              <a:rPr lang="en-US" altLang="zh-CN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Z	</a:t>
            </a:r>
            <a:r>
              <a:rPr lang="en-US" altLang="zh-CN" sz="2600" spc="300" dirty="0">
                <a:solidFill>
                  <a:srgbClr val="000000"/>
                </a:solidFill>
                <a:latin typeface="Symbol"/>
                <a:ea typeface="Symbol"/>
              </a:rPr>
              <a:t>=</a:t>
            </a:r>
            <a:r>
              <a:rPr lang="en-US" altLang="zh-CN" sz="2600" spc="135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600" i="1" spc="309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2600" i="1" spc="13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600" spc="329" dirty="0">
                <a:solidFill>
                  <a:srgbClr val="000000"/>
                </a:solidFill>
                <a:latin typeface="Symbol"/>
                <a:ea typeface="Symbol"/>
              </a:rPr>
              <a:t>∠</a:t>
            </a:r>
            <a:r>
              <a:rPr lang="en-US" altLang="zh-CN" sz="2600" spc="334" dirty="0">
                <a:solidFill>
                  <a:srgbClr val="000000"/>
                </a:solidFill>
                <a:latin typeface="Symbol"/>
                <a:ea typeface="Symbol"/>
              </a:rPr>
              <a:t>φ</a:t>
            </a:r>
          </a:p>
          <a:p>
            <a:pPr marL="0" indent="3062480">
              <a:lnSpc>
                <a:spcPct val="100000"/>
              </a:lnSpc>
              <a:tabLst>
                <a:tab pos="3957827" algn="l"/>
              </a:tabLst>
            </a:pPr>
            <a:r>
              <a:rPr lang="en-US" altLang="zh-CN" sz="1800" i="1" spc="15" dirty="0">
                <a:solidFill>
                  <a:srgbClr val="000000"/>
                </a:solidFill>
                <a:latin typeface="Times New Roman"/>
                <a:ea typeface="Times New Roman"/>
              </a:rPr>
              <a:t>LD	</a:t>
            </a:r>
            <a:r>
              <a:rPr lang="en-US" altLang="zh-CN" sz="1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</p:txBody>
      </p:sp>
      <p:sp>
        <p:nvSpPr>
          <p:cNvPr id="1116" name="TextBox 1116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117" name="TextBox 1117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Freeform 111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9" name="Freeform 111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0" name="Freeform 112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" name="Freeform 112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3" name="Picture 11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TextBox 1123"/>
          <p:cNvSpPr txBox="1"/>
          <p:nvPr/>
        </p:nvSpPr>
        <p:spPr>
          <a:xfrm>
            <a:off x="1006602" y="778380"/>
            <a:ext cx="4692964" cy="12584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25"/>
              </a:lnSpc>
            </a:pPr>
            <a:endParaRPr lang="en-US" dirty="0" smtClean="0"/>
          </a:p>
          <a:p>
            <a:pPr marL="0" indent="416051">
              <a:lnSpc>
                <a:spcPct val="100000"/>
              </a:lnSpc>
            </a:pPr>
            <a:r>
              <a:rPr lang="en-US" altLang="zh-CN" sz="1550" spc="-1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124" name="TextBox 1124"/>
          <p:cNvSpPr txBox="1"/>
          <p:nvPr/>
        </p:nvSpPr>
        <p:spPr>
          <a:xfrm>
            <a:off x="7274058" y="2186075"/>
            <a:ext cx="618577" cy="31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8749"/>
              </a:lnSpc>
            </a:pP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900" i="1" spc="-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9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  <a:r>
              <a:rPr lang="en-US" altLang="zh-CN" sz="1900" spc="-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900" i="1" spc="-10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50" i="1" dirty="0">
                <a:solidFill>
                  <a:srgbClr val="000000"/>
                </a:solidFill>
                <a:latin typeface="Times New Roman"/>
                <a:ea typeface="Times New Roman"/>
              </a:rPr>
              <a:t>sc</a:t>
            </a:r>
          </a:p>
        </p:txBody>
      </p:sp>
      <p:sp>
        <p:nvSpPr>
          <p:cNvPr id="1125" name="TextBox 1125"/>
          <p:cNvSpPr txBox="1"/>
          <p:nvPr/>
        </p:nvSpPr>
        <p:spPr>
          <a:xfrm>
            <a:off x="1377696" y="2615926"/>
            <a:ext cx="390828" cy="236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50" spc="4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1126" name="TextBox 1126"/>
          <p:cNvSpPr txBox="1"/>
          <p:nvPr/>
        </p:nvSpPr>
        <p:spPr>
          <a:xfrm>
            <a:off x="7052321" y="3036219"/>
            <a:ext cx="363169" cy="4648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9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9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23425">
              <a:lnSpc>
                <a:spcPct val="100000"/>
              </a:lnSpc>
            </a:pPr>
            <a:r>
              <a:rPr lang="en-US" altLang="zh-CN" sz="11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27" name="TextBox 1127"/>
          <p:cNvSpPr txBox="1"/>
          <p:nvPr/>
        </p:nvSpPr>
        <p:spPr>
          <a:xfrm>
            <a:off x="7452359" y="3037229"/>
            <a:ext cx="548658" cy="4648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123444">
              <a:lnSpc>
                <a:spcPct val="100000"/>
              </a:lnSpc>
            </a:pPr>
            <a:r>
              <a:rPr lang="en-US" altLang="zh-CN" sz="115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RM</a:t>
            </a:r>
            <a:r>
              <a:rPr lang="en-US" altLang="zh-CN" sz="115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AX</a:t>
            </a:r>
          </a:p>
        </p:txBody>
      </p:sp>
      <p:sp>
        <p:nvSpPr>
          <p:cNvPr id="1128" name="TextBox 1128"/>
          <p:cNvSpPr txBox="1"/>
          <p:nvPr/>
        </p:nvSpPr>
        <p:spPr>
          <a:xfrm>
            <a:off x="1377696" y="3838936"/>
            <a:ext cx="390828" cy="236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550" spc="40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1129" name="TextBox 1129"/>
          <p:cNvSpPr txBox="1"/>
          <p:nvPr/>
        </p:nvSpPr>
        <p:spPr>
          <a:xfrm>
            <a:off x="4683244" y="4132054"/>
            <a:ext cx="394387" cy="4648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00" i="1" spc="154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900" i="1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900" spc="69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53936">
              <a:lnSpc>
                <a:spcPct val="100000"/>
              </a:lnSpc>
            </a:pPr>
            <a:r>
              <a:rPr lang="en-US" altLang="zh-CN" sz="115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30" name="TextBox 1130"/>
          <p:cNvSpPr txBox="1"/>
          <p:nvPr/>
        </p:nvSpPr>
        <p:spPr>
          <a:xfrm>
            <a:off x="5114544" y="4228021"/>
            <a:ext cx="245050" cy="311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7500"/>
              </a:lnSpc>
            </a:pPr>
            <a:r>
              <a:rPr lang="en-US" altLang="zh-CN" sz="19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115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131" name="TextBox 1131"/>
          <p:cNvSpPr txBox="1"/>
          <p:nvPr/>
        </p:nvSpPr>
        <p:spPr>
          <a:xfrm>
            <a:off x="1422653" y="5875378"/>
            <a:ext cx="7968527" cy="4005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38333"/>
              </a:lnSpc>
              <a:tabLst>
                <a:tab pos="1230630" algn="l"/>
                <a:tab pos="2401061" algn="l"/>
                <a:tab pos="3406902" algn="l"/>
                <a:tab pos="4577334" algn="l"/>
                <a:tab pos="5567172" algn="l"/>
                <a:tab pos="6752843" algn="l"/>
              </a:tabLst>
            </a:pPr>
            <a:r>
              <a:rPr lang="en-US" altLang="zh-CN" sz="1550" spc="114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  <a:r>
              <a:rPr lang="en-US" altLang="zh-CN" sz="155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550" spc="114" dirty="0">
                <a:solidFill>
                  <a:srgbClr val="000000"/>
                </a:solidFill>
                <a:latin typeface="Times New Roman"/>
                <a:ea typeface="Times New Roman"/>
              </a:rPr>
              <a:t>0	</a:t>
            </a:r>
            <a:r>
              <a:rPr lang="en-US" altLang="zh-CN" sz="1550" spc="44" dirty="0">
                <a:solidFill>
                  <a:srgbClr val="000000"/>
                </a:solidFill>
                <a:latin typeface="Times New Roman"/>
                <a:ea typeface="Times New Roman"/>
              </a:rPr>
              <a:t>0.5	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1	</a:t>
            </a:r>
            <a:r>
              <a:rPr lang="en-US" altLang="zh-CN" sz="1550" spc="40" dirty="0">
                <a:solidFill>
                  <a:srgbClr val="000000"/>
                </a:solidFill>
                <a:latin typeface="Times New Roman"/>
                <a:ea typeface="Times New Roman"/>
              </a:rPr>
              <a:t>1.5	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2	</a:t>
            </a:r>
            <a:r>
              <a:rPr lang="en-US" altLang="zh-CN" sz="1550" spc="44" dirty="0">
                <a:solidFill>
                  <a:srgbClr val="000000"/>
                </a:solidFill>
                <a:latin typeface="Times New Roman"/>
                <a:ea typeface="Times New Roman"/>
              </a:rPr>
              <a:t>2.5	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r>
              <a:rPr lang="en-US" altLang="zh-CN" sz="155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1900" i="1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50" i="1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  <a:r>
              <a:rPr lang="en-US" altLang="zh-CN" sz="1150" i="1" spc="-1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9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  <a:r>
              <a:rPr lang="en-US" altLang="zh-CN" sz="19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1900" i="1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150" i="1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</p:txBody>
      </p:sp>
      <p:sp>
        <p:nvSpPr>
          <p:cNvPr id="1132" name="TextBox 113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133" name="TextBox 1133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5" name="Picture 11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13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" name="Freeform 113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7" name="Freeform 113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8" name="Freeform 113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9" name="TextBox 1139"/>
          <p:cNvSpPr txBox="1"/>
          <p:nvPr/>
        </p:nvSpPr>
        <p:spPr>
          <a:xfrm>
            <a:off x="1006602" y="807375"/>
            <a:ext cx="8148848" cy="2832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5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demanda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incrementada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decremento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190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90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900" i="1" spc="1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incrementada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rápidamente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inicialmente</a:t>
            </a:r>
            <a:r>
              <a:rPr lang="en-US" altLang="zh-CN" sz="28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entonces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lentamente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hasta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alcanzar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máximo,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luego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cual</a:t>
            </a:r>
            <a:r>
              <a:rPr lang="en-US" altLang="zh-CN" sz="2800" spc="-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descrece.</a:t>
            </a:r>
          </a:p>
          <a:p>
            <a:pPr>
              <a:lnSpc>
                <a:spcPts val="894"/>
              </a:lnSpc>
            </a:pPr>
            <a:endParaRPr lang="en-US" dirty="0" smtClean="0"/>
          </a:p>
          <a:p>
            <a:pPr marL="0" indent="134874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140" name="TextBox 1140"/>
          <p:cNvSpPr txBox="1"/>
          <p:nvPr/>
        </p:nvSpPr>
        <p:spPr>
          <a:xfrm>
            <a:off x="6254498" y="3755045"/>
            <a:ext cx="453591" cy="2341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2916"/>
              </a:lnSpc>
            </a:pPr>
            <a:r>
              <a:rPr lang="en-US" altLang="zh-CN" sz="1250" i="1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250" i="1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  <a:r>
              <a:rPr lang="en-US" altLang="zh-CN" sz="125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50" i="1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250" i="1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750" i="1" dirty="0">
                <a:solidFill>
                  <a:srgbClr val="000000"/>
                </a:solidFill>
                <a:latin typeface="Times New Roman"/>
                <a:ea typeface="Times New Roman"/>
              </a:rPr>
              <a:t>sc</a:t>
            </a:r>
          </a:p>
        </p:txBody>
      </p:sp>
      <p:sp>
        <p:nvSpPr>
          <p:cNvPr id="1141" name="TextBox 1141"/>
          <p:cNvSpPr txBox="1"/>
          <p:nvPr/>
        </p:nvSpPr>
        <p:spPr>
          <a:xfrm>
            <a:off x="2324861" y="4080794"/>
            <a:ext cx="303104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2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1142" name="TextBox 1142"/>
          <p:cNvSpPr txBox="1"/>
          <p:nvPr/>
        </p:nvSpPr>
        <p:spPr>
          <a:xfrm>
            <a:off x="6106659" y="4407514"/>
            <a:ext cx="246060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5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25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82304">
              <a:lnSpc>
                <a:spcPct val="100000"/>
              </a:lnSpc>
            </a:pPr>
            <a:r>
              <a:rPr lang="en-US" altLang="zh-CN" sz="75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43" name="TextBox 1143"/>
          <p:cNvSpPr txBox="1"/>
          <p:nvPr/>
        </p:nvSpPr>
        <p:spPr>
          <a:xfrm>
            <a:off x="6373367" y="4408258"/>
            <a:ext cx="369450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5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82296">
              <a:lnSpc>
                <a:spcPct val="100000"/>
              </a:lnSpc>
            </a:pPr>
            <a:r>
              <a:rPr lang="en-US" altLang="zh-CN" sz="75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RM</a:t>
            </a:r>
            <a:r>
              <a:rPr lang="en-US" altLang="zh-CN" sz="75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AX</a:t>
            </a:r>
          </a:p>
        </p:txBody>
      </p:sp>
      <p:sp>
        <p:nvSpPr>
          <p:cNvPr id="1144" name="TextBox 1144"/>
          <p:cNvSpPr txBox="1"/>
          <p:nvPr/>
        </p:nvSpPr>
        <p:spPr>
          <a:xfrm>
            <a:off x="2324861" y="4989098"/>
            <a:ext cx="303104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20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1145" name="TextBox 1145"/>
          <p:cNvSpPr txBox="1"/>
          <p:nvPr/>
        </p:nvSpPr>
        <p:spPr>
          <a:xfrm>
            <a:off x="4527804" y="5221954"/>
            <a:ext cx="266544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5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25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250" spc="44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02873">
              <a:lnSpc>
                <a:spcPct val="100000"/>
              </a:lnSpc>
            </a:pPr>
            <a:r>
              <a:rPr lang="en-US" altLang="zh-CN" sz="7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46" name="TextBox 1146"/>
          <p:cNvSpPr txBox="1"/>
          <p:nvPr/>
        </p:nvSpPr>
        <p:spPr>
          <a:xfrm>
            <a:off x="4815078" y="5272465"/>
            <a:ext cx="281547" cy="231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1666"/>
              </a:lnSpc>
            </a:pPr>
            <a:r>
              <a:rPr lang="en-US" altLang="zh-CN" sz="125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75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147" name="TextBox 1147"/>
          <p:cNvSpPr txBox="1"/>
          <p:nvPr/>
        </p:nvSpPr>
        <p:spPr>
          <a:xfrm>
            <a:off x="2355342" y="6514620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148" name="TextBox 1148"/>
          <p:cNvSpPr txBox="1"/>
          <p:nvPr/>
        </p:nvSpPr>
        <p:spPr>
          <a:xfrm>
            <a:off x="2515361" y="6629682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149" name="TextBox 1149"/>
          <p:cNvSpPr txBox="1"/>
          <p:nvPr/>
        </p:nvSpPr>
        <p:spPr>
          <a:xfrm>
            <a:off x="3175254" y="6629682"/>
            <a:ext cx="188043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15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1150" name="TextBox 1150"/>
          <p:cNvSpPr txBox="1"/>
          <p:nvPr/>
        </p:nvSpPr>
        <p:spPr>
          <a:xfrm>
            <a:off x="3954779" y="6629682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151" name="TextBox 1151"/>
          <p:cNvSpPr txBox="1"/>
          <p:nvPr/>
        </p:nvSpPr>
        <p:spPr>
          <a:xfrm>
            <a:off x="4625340" y="6629682"/>
            <a:ext cx="188043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15" dirty="0">
                <a:solidFill>
                  <a:srgbClr val="000000"/>
                </a:solidFill>
                <a:latin typeface="Times New Roman"/>
                <a:ea typeface="Times New Roman"/>
              </a:rPr>
              <a:t>1.5</a:t>
            </a:r>
          </a:p>
        </p:txBody>
      </p:sp>
      <p:sp>
        <p:nvSpPr>
          <p:cNvPr id="1152" name="TextBox 1152"/>
          <p:cNvSpPr txBox="1"/>
          <p:nvPr/>
        </p:nvSpPr>
        <p:spPr>
          <a:xfrm>
            <a:off x="5404865" y="6629682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1153" name="TextBox 1153"/>
          <p:cNvSpPr txBox="1"/>
          <p:nvPr/>
        </p:nvSpPr>
        <p:spPr>
          <a:xfrm>
            <a:off x="6064758" y="6629682"/>
            <a:ext cx="188804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20" dirty="0">
                <a:solidFill>
                  <a:srgbClr val="000000"/>
                </a:solidFill>
                <a:latin typeface="Times New Roman"/>
                <a:ea typeface="Times New Roman"/>
              </a:rPr>
              <a:t>2.5</a:t>
            </a:r>
          </a:p>
        </p:txBody>
      </p:sp>
      <p:sp>
        <p:nvSpPr>
          <p:cNvPr id="1154" name="TextBox 1154"/>
          <p:cNvSpPr txBox="1"/>
          <p:nvPr/>
        </p:nvSpPr>
        <p:spPr>
          <a:xfrm>
            <a:off x="6854952" y="6629682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</a:p>
        </p:txBody>
      </p:sp>
      <p:sp>
        <p:nvSpPr>
          <p:cNvPr id="1155" name="TextBox 1155"/>
          <p:cNvSpPr txBox="1"/>
          <p:nvPr/>
        </p:nvSpPr>
        <p:spPr>
          <a:xfrm>
            <a:off x="6987536" y="6441734"/>
            <a:ext cx="339837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281938" algn="l"/>
              </a:tabLst>
            </a:pPr>
            <a:r>
              <a:rPr lang="en-US" altLang="zh-CN" sz="13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Z	</a:t>
            </a:r>
            <a:r>
              <a:rPr lang="en-US" altLang="zh-CN" sz="1300" spc="-5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07445">
              <a:lnSpc>
                <a:spcPct val="100000"/>
              </a:lnSpc>
            </a:pPr>
            <a:r>
              <a:rPr lang="en-US" altLang="zh-CN" sz="75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</a:p>
        </p:txBody>
      </p:sp>
      <p:sp>
        <p:nvSpPr>
          <p:cNvPr id="1156" name="TextBox 1156"/>
          <p:cNvSpPr txBox="1"/>
          <p:nvPr/>
        </p:nvSpPr>
        <p:spPr>
          <a:xfrm>
            <a:off x="7344918" y="6498187"/>
            <a:ext cx="103095" cy="202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2083"/>
              </a:lnSpc>
            </a:pPr>
            <a:r>
              <a:rPr lang="en-US" altLang="zh-CN" sz="1300" i="1" spc="-5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</p:txBody>
      </p:sp>
      <p:sp>
        <p:nvSpPr>
          <p:cNvPr id="1157" name="TextBox 1157"/>
          <p:cNvSpPr txBox="1"/>
          <p:nvPr/>
        </p:nvSpPr>
        <p:spPr>
          <a:xfrm>
            <a:off x="7452359" y="6608431"/>
            <a:ext cx="141030" cy="120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5833"/>
              </a:lnSpc>
            </a:pPr>
            <a:r>
              <a:rPr lang="en-US" altLang="zh-CN" sz="75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</p:txBody>
      </p:sp>
      <p:sp>
        <p:nvSpPr>
          <p:cNvPr id="1158" name="TextBox 1158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159" name="TextBox 1159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1" name="Picture 11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16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2" name="Freeform 116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3" name="Freeform 116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4" name="Freeform 116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5" name="TextBox 1165"/>
          <p:cNvSpPr txBox="1"/>
          <p:nvPr/>
        </p:nvSpPr>
        <p:spPr>
          <a:xfrm>
            <a:off x="1006602" y="807375"/>
            <a:ext cx="8148516" cy="2390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Esto</a:t>
            </a:r>
            <a:r>
              <a:rPr lang="en-US" altLang="zh-CN" sz="280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entonces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máximo</a:t>
            </a:r>
            <a:r>
              <a:rPr lang="en-US" altLang="zh-CN" sz="28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valor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1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activa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ser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transmitido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través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impedancia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desde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fuente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constante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voltaje.</a:t>
            </a:r>
          </a:p>
          <a:p>
            <a:pPr>
              <a:lnSpc>
                <a:spcPts val="669"/>
              </a:lnSpc>
            </a:pPr>
            <a:endParaRPr lang="en-US" dirty="0" smtClean="0"/>
          </a:p>
          <a:p>
            <a:pPr marL="0" indent="1437893">
              <a:lnSpc>
                <a:spcPct val="106666"/>
              </a:lnSpc>
            </a:pPr>
            <a:r>
              <a:rPr lang="en-US" altLang="zh-CN" sz="1100" spc="-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166" name="TextBox 1166"/>
          <p:cNvSpPr txBox="1"/>
          <p:nvPr/>
        </p:nvSpPr>
        <p:spPr>
          <a:xfrm>
            <a:off x="6653792" y="3322931"/>
            <a:ext cx="480761" cy="252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8333"/>
              </a:lnSpc>
            </a:pPr>
            <a:r>
              <a:rPr lang="en-US" altLang="zh-CN" sz="1400" i="1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400" i="1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  <a:r>
              <a:rPr lang="en-US" altLang="zh-CN" sz="140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400" i="1" spc="-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i="1" dirty="0">
                <a:solidFill>
                  <a:srgbClr val="000000"/>
                </a:solidFill>
                <a:latin typeface="Times New Roman"/>
                <a:ea typeface="Times New Roman"/>
              </a:rPr>
              <a:t>sc</a:t>
            </a:r>
          </a:p>
        </p:txBody>
      </p:sp>
      <p:sp>
        <p:nvSpPr>
          <p:cNvPr id="1167" name="TextBox 1167"/>
          <p:cNvSpPr txBox="1"/>
          <p:nvPr/>
        </p:nvSpPr>
        <p:spPr>
          <a:xfrm>
            <a:off x="2412492" y="3673892"/>
            <a:ext cx="315957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3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1168" name="TextBox 1168"/>
          <p:cNvSpPr txBox="1"/>
          <p:nvPr/>
        </p:nvSpPr>
        <p:spPr>
          <a:xfrm>
            <a:off x="6494518" y="4021038"/>
            <a:ext cx="264905" cy="33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4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88400">
              <a:lnSpc>
                <a:spcPct val="100000"/>
              </a:lnSpc>
            </a:pPr>
            <a:r>
              <a:rPr lang="en-US" altLang="zh-CN" sz="8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69" name="TextBox 1169"/>
          <p:cNvSpPr txBox="1"/>
          <p:nvPr/>
        </p:nvSpPr>
        <p:spPr>
          <a:xfrm>
            <a:off x="6781800" y="4021818"/>
            <a:ext cx="397829" cy="33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i="1" spc="-25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89154">
              <a:lnSpc>
                <a:spcPct val="100000"/>
              </a:lnSpc>
            </a:pPr>
            <a:r>
              <a:rPr lang="en-US" altLang="zh-CN" sz="8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RM</a:t>
            </a:r>
            <a:r>
              <a:rPr lang="en-US" altLang="zh-CN" sz="80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AX</a:t>
            </a:r>
          </a:p>
        </p:txBody>
      </p:sp>
      <p:sp>
        <p:nvSpPr>
          <p:cNvPr id="1170" name="TextBox 1170"/>
          <p:cNvSpPr txBox="1"/>
          <p:nvPr/>
        </p:nvSpPr>
        <p:spPr>
          <a:xfrm>
            <a:off x="2412492" y="4655348"/>
            <a:ext cx="315957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30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1171" name="TextBox 1171"/>
          <p:cNvSpPr txBox="1"/>
          <p:nvPr/>
        </p:nvSpPr>
        <p:spPr>
          <a:xfrm>
            <a:off x="4790700" y="4906107"/>
            <a:ext cx="286107" cy="327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5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35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350" spc="5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10481">
              <a:lnSpc>
                <a:spcPct val="100000"/>
              </a:lnSpc>
            </a:pPr>
            <a:r>
              <a:rPr lang="en-US" altLang="zh-CN" sz="8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72" name="TextBox 1172"/>
          <p:cNvSpPr txBox="1"/>
          <p:nvPr/>
        </p:nvSpPr>
        <p:spPr>
          <a:xfrm>
            <a:off x="5100065" y="4961217"/>
            <a:ext cx="179461" cy="2503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1666"/>
              </a:lnSpc>
            </a:pPr>
            <a:r>
              <a:rPr lang="en-US" altLang="zh-CN" sz="135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8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173" name="TextBox 1173"/>
          <p:cNvSpPr txBox="1"/>
          <p:nvPr/>
        </p:nvSpPr>
        <p:spPr>
          <a:xfrm>
            <a:off x="2444495" y="6302029"/>
            <a:ext cx="83541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-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174" name="TextBox 1174"/>
          <p:cNvSpPr txBox="1"/>
          <p:nvPr/>
        </p:nvSpPr>
        <p:spPr>
          <a:xfrm>
            <a:off x="2617470" y="6426235"/>
            <a:ext cx="83541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-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175" name="TextBox 1175"/>
          <p:cNvSpPr txBox="1"/>
          <p:nvPr/>
        </p:nvSpPr>
        <p:spPr>
          <a:xfrm>
            <a:off x="3329940" y="6426235"/>
            <a:ext cx="202407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34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1176" name="TextBox 1176"/>
          <p:cNvSpPr txBox="1"/>
          <p:nvPr/>
        </p:nvSpPr>
        <p:spPr>
          <a:xfrm>
            <a:off x="4171950" y="6426235"/>
            <a:ext cx="83541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-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177" name="TextBox 1177"/>
          <p:cNvSpPr txBox="1"/>
          <p:nvPr/>
        </p:nvSpPr>
        <p:spPr>
          <a:xfrm>
            <a:off x="4895088" y="6426235"/>
            <a:ext cx="202407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34" dirty="0">
                <a:solidFill>
                  <a:srgbClr val="000000"/>
                </a:solidFill>
                <a:latin typeface="Times New Roman"/>
                <a:ea typeface="Times New Roman"/>
              </a:rPr>
              <a:t>1.5</a:t>
            </a:r>
          </a:p>
        </p:txBody>
      </p:sp>
      <p:sp>
        <p:nvSpPr>
          <p:cNvPr id="1178" name="TextBox 1178"/>
          <p:cNvSpPr txBox="1"/>
          <p:nvPr/>
        </p:nvSpPr>
        <p:spPr>
          <a:xfrm>
            <a:off x="5737097" y="6426235"/>
            <a:ext cx="83541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-5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1179" name="TextBox 1179"/>
          <p:cNvSpPr txBox="1"/>
          <p:nvPr/>
        </p:nvSpPr>
        <p:spPr>
          <a:xfrm>
            <a:off x="6449567" y="6426235"/>
            <a:ext cx="202421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34" dirty="0">
                <a:solidFill>
                  <a:srgbClr val="000000"/>
                </a:solidFill>
                <a:latin typeface="Times New Roman"/>
                <a:ea typeface="Times New Roman"/>
              </a:rPr>
              <a:t>2.5</a:t>
            </a:r>
          </a:p>
        </p:txBody>
      </p:sp>
      <p:sp>
        <p:nvSpPr>
          <p:cNvPr id="1180" name="TextBox 1180"/>
          <p:cNvSpPr txBox="1"/>
          <p:nvPr/>
        </p:nvSpPr>
        <p:spPr>
          <a:xfrm>
            <a:off x="7303007" y="6426235"/>
            <a:ext cx="83542" cy="178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6666"/>
              </a:lnSpc>
            </a:pPr>
            <a:r>
              <a:rPr lang="en-US" altLang="zh-CN" sz="1100" spc="-5" dirty="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</a:p>
        </p:txBody>
      </p:sp>
      <p:sp>
        <p:nvSpPr>
          <p:cNvPr id="1181" name="TextBox 1181"/>
          <p:cNvSpPr txBox="1"/>
          <p:nvPr/>
        </p:nvSpPr>
        <p:spPr>
          <a:xfrm>
            <a:off x="7444734" y="6223105"/>
            <a:ext cx="366319" cy="33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304800" algn="l"/>
              </a:tabLst>
            </a:pPr>
            <a:r>
              <a:rPr lang="en-US" altLang="zh-CN" sz="14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Z	</a:t>
            </a:r>
            <a:r>
              <a:rPr lang="en-US" altLang="zh-CN" sz="1400" spc="-45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16591">
              <a:lnSpc>
                <a:spcPct val="100000"/>
              </a:lnSpc>
            </a:pPr>
            <a:r>
              <a:rPr lang="en-US" altLang="zh-CN" sz="8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</a:p>
        </p:txBody>
      </p:sp>
      <p:sp>
        <p:nvSpPr>
          <p:cNvPr id="1182" name="TextBox 1182"/>
          <p:cNvSpPr txBox="1"/>
          <p:nvPr/>
        </p:nvSpPr>
        <p:spPr>
          <a:xfrm>
            <a:off x="7831073" y="6283685"/>
            <a:ext cx="110335" cy="2186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2499"/>
              </a:lnSpc>
            </a:pPr>
            <a:r>
              <a:rPr lang="en-US" altLang="zh-CN" sz="1400" i="1" spc="-50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</p:txBody>
      </p:sp>
      <p:sp>
        <p:nvSpPr>
          <p:cNvPr id="1183" name="TextBox 1183"/>
          <p:cNvSpPr txBox="1"/>
          <p:nvPr/>
        </p:nvSpPr>
        <p:spPr>
          <a:xfrm>
            <a:off x="7946897" y="6403075"/>
            <a:ext cx="151236" cy="1310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7500"/>
              </a:lnSpc>
            </a:pPr>
            <a:r>
              <a:rPr lang="en-US" altLang="zh-CN" sz="8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</p:txBody>
      </p:sp>
      <p:sp>
        <p:nvSpPr>
          <p:cNvPr id="1184" name="TextBox 118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185" name="TextBox 118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" name="Picture 11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187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8" name="Freeform 1188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9" name="Freeform 1189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0" name="Freeform 1190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1" name="TextBox 1191"/>
          <p:cNvSpPr txBox="1"/>
          <p:nvPr/>
        </p:nvSpPr>
        <p:spPr>
          <a:xfrm>
            <a:off x="1006602" y="1653738"/>
            <a:ext cx="8148089" cy="19866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1" indent="-342901" hangingPunct="0">
              <a:lnSpc>
                <a:spcPct val="104999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transmitida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máxima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caída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línea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igual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magnitud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VR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/Z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  <a:r>
              <a:rPr lang="en-US" altLang="zh-CN" sz="19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=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54"/>
              </a:lnSpc>
            </a:pPr>
            <a:endParaRPr lang="en-US" dirty="0" smtClean="0"/>
          </a:p>
          <a:p>
            <a:pPr marL="0" indent="134874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192" name="TextBox 1192"/>
          <p:cNvSpPr txBox="1"/>
          <p:nvPr/>
        </p:nvSpPr>
        <p:spPr>
          <a:xfrm>
            <a:off x="6254498" y="3755045"/>
            <a:ext cx="453713" cy="2341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2916"/>
              </a:lnSpc>
            </a:pPr>
            <a:r>
              <a:rPr lang="en-US" altLang="zh-CN" sz="1250" i="1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250" i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5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  <a:r>
              <a:rPr lang="en-US" altLang="zh-CN" sz="125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50" i="1" dirty="0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zh-CN" sz="1250" i="1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750" i="1" dirty="0">
                <a:solidFill>
                  <a:srgbClr val="000000"/>
                </a:solidFill>
                <a:latin typeface="Times New Roman"/>
                <a:ea typeface="Times New Roman"/>
              </a:rPr>
              <a:t>sc</a:t>
            </a:r>
          </a:p>
        </p:txBody>
      </p:sp>
      <p:sp>
        <p:nvSpPr>
          <p:cNvPr id="1193" name="TextBox 1193"/>
          <p:cNvSpPr txBox="1"/>
          <p:nvPr/>
        </p:nvSpPr>
        <p:spPr>
          <a:xfrm>
            <a:off x="2324861" y="4080794"/>
            <a:ext cx="303104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2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1194" name="TextBox 1194"/>
          <p:cNvSpPr txBox="1"/>
          <p:nvPr/>
        </p:nvSpPr>
        <p:spPr>
          <a:xfrm>
            <a:off x="6106664" y="4401913"/>
            <a:ext cx="246117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300" i="1" spc="-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3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82299">
              <a:lnSpc>
                <a:spcPct val="100000"/>
              </a:lnSpc>
            </a:pPr>
            <a:r>
              <a:rPr lang="en-US" altLang="zh-CN" sz="75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95" name="TextBox 1195"/>
          <p:cNvSpPr txBox="1"/>
          <p:nvPr/>
        </p:nvSpPr>
        <p:spPr>
          <a:xfrm>
            <a:off x="6373367" y="4402640"/>
            <a:ext cx="369450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i="1" spc="-25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82296">
              <a:lnSpc>
                <a:spcPct val="100000"/>
              </a:lnSpc>
            </a:pPr>
            <a:r>
              <a:rPr lang="en-US" altLang="zh-CN" sz="75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RM</a:t>
            </a:r>
            <a:r>
              <a:rPr lang="en-US" altLang="zh-CN" sz="75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AX</a:t>
            </a:r>
          </a:p>
        </p:txBody>
      </p:sp>
      <p:sp>
        <p:nvSpPr>
          <p:cNvPr id="1196" name="TextBox 1196"/>
          <p:cNvSpPr txBox="1"/>
          <p:nvPr/>
        </p:nvSpPr>
        <p:spPr>
          <a:xfrm>
            <a:off x="2324861" y="4989098"/>
            <a:ext cx="303104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20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1197" name="TextBox 1197"/>
          <p:cNvSpPr txBox="1"/>
          <p:nvPr/>
        </p:nvSpPr>
        <p:spPr>
          <a:xfrm>
            <a:off x="4527804" y="5221954"/>
            <a:ext cx="266544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25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25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250" spc="44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02873">
              <a:lnSpc>
                <a:spcPct val="100000"/>
              </a:lnSpc>
            </a:pPr>
            <a:r>
              <a:rPr lang="en-US" altLang="zh-CN" sz="75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198" name="TextBox 1198"/>
          <p:cNvSpPr txBox="1"/>
          <p:nvPr/>
        </p:nvSpPr>
        <p:spPr>
          <a:xfrm>
            <a:off x="4815078" y="5272465"/>
            <a:ext cx="281547" cy="231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21666"/>
              </a:lnSpc>
            </a:pPr>
            <a:r>
              <a:rPr lang="en-US" altLang="zh-CN" sz="125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75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199" name="TextBox 1199"/>
          <p:cNvSpPr txBox="1"/>
          <p:nvPr/>
        </p:nvSpPr>
        <p:spPr>
          <a:xfrm>
            <a:off x="2355342" y="6514620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200" name="TextBox 1200"/>
          <p:cNvSpPr txBox="1"/>
          <p:nvPr/>
        </p:nvSpPr>
        <p:spPr>
          <a:xfrm>
            <a:off x="2515361" y="6629682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201" name="TextBox 1201"/>
          <p:cNvSpPr txBox="1"/>
          <p:nvPr/>
        </p:nvSpPr>
        <p:spPr>
          <a:xfrm>
            <a:off x="3175254" y="6629682"/>
            <a:ext cx="188043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15" dirty="0">
                <a:solidFill>
                  <a:srgbClr val="000000"/>
                </a:solidFill>
                <a:latin typeface="Times New Roman"/>
                <a:ea typeface="Times New Roman"/>
              </a:rPr>
              <a:t>0.5</a:t>
            </a:r>
          </a:p>
        </p:txBody>
      </p:sp>
      <p:sp>
        <p:nvSpPr>
          <p:cNvPr id="1202" name="TextBox 1202"/>
          <p:cNvSpPr txBox="1"/>
          <p:nvPr/>
        </p:nvSpPr>
        <p:spPr>
          <a:xfrm>
            <a:off x="3954779" y="6629682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203" name="TextBox 1203"/>
          <p:cNvSpPr txBox="1"/>
          <p:nvPr/>
        </p:nvSpPr>
        <p:spPr>
          <a:xfrm>
            <a:off x="4625340" y="6629682"/>
            <a:ext cx="188043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15" dirty="0">
                <a:solidFill>
                  <a:srgbClr val="000000"/>
                </a:solidFill>
                <a:latin typeface="Times New Roman"/>
                <a:ea typeface="Times New Roman"/>
              </a:rPr>
              <a:t>1.5</a:t>
            </a:r>
          </a:p>
        </p:txBody>
      </p:sp>
      <p:sp>
        <p:nvSpPr>
          <p:cNvPr id="1204" name="TextBox 1204"/>
          <p:cNvSpPr txBox="1"/>
          <p:nvPr/>
        </p:nvSpPr>
        <p:spPr>
          <a:xfrm>
            <a:off x="5404865" y="6629682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1205" name="TextBox 1205"/>
          <p:cNvSpPr txBox="1"/>
          <p:nvPr/>
        </p:nvSpPr>
        <p:spPr>
          <a:xfrm>
            <a:off x="6064758" y="6629682"/>
            <a:ext cx="188804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20" dirty="0">
                <a:solidFill>
                  <a:srgbClr val="000000"/>
                </a:solidFill>
                <a:latin typeface="Times New Roman"/>
                <a:ea typeface="Times New Roman"/>
              </a:rPr>
              <a:t>2.5</a:t>
            </a:r>
          </a:p>
        </p:txBody>
      </p:sp>
      <p:sp>
        <p:nvSpPr>
          <p:cNvPr id="1206" name="TextBox 1206"/>
          <p:cNvSpPr txBox="1"/>
          <p:nvPr/>
        </p:nvSpPr>
        <p:spPr>
          <a:xfrm>
            <a:off x="6854952" y="6629682"/>
            <a:ext cx="78320" cy="165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3333"/>
              </a:lnSpc>
            </a:pPr>
            <a:r>
              <a:rPr lang="en-US" altLang="zh-CN" sz="1050" spc="-20" dirty="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</a:p>
        </p:txBody>
      </p:sp>
      <p:sp>
        <p:nvSpPr>
          <p:cNvPr id="1207" name="TextBox 1207"/>
          <p:cNvSpPr txBox="1"/>
          <p:nvPr/>
        </p:nvSpPr>
        <p:spPr>
          <a:xfrm>
            <a:off x="6987536" y="6441734"/>
            <a:ext cx="339837" cy="312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281938" algn="l"/>
              </a:tabLst>
            </a:pPr>
            <a:r>
              <a:rPr lang="en-US" altLang="zh-CN" sz="13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Z	</a:t>
            </a:r>
            <a:r>
              <a:rPr lang="en-US" altLang="zh-CN" sz="1300" spc="-5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07445">
              <a:lnSpc>
                <a:spcPct val="100000"/>
              </a:lnSpc>
            </a:pPr>
            <a:r>
              <a:rPr lang="en-US" altLang="zh-CN" sz="75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LN</a:t>
            </a:r>
          </a:p>
        </p:txBody>
      </p:sp>
      <p:sp>
        <p:nvSpPr>
          <p:cNvPr id="1208" name="TextBox 1208"/>
          <p:cNvSpPr txBox="1"/>
          <p:nvPr/>
        </p:nvSpPr>
        <p:spPr>
          <a:xfrm>
            <a:off x="7344918" y="6498187"/>
            <a:ext cx="103095" cy="202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2083"/>
              </a:lnSpc>
            </a:pPr>
            <a:r>
              <a:rPr lang="en-US" altLang="zh-CN" sz="1300" i="1" spc="-55" dirty="0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</a:p>
        </p:txBody>
      </p:sp>
      <p:sp>
        <p:nvSpPr>
          <p:cNvPr id="1209" name="TextBox 1209"/>
          <p:cNvSpPr txBox="1"/>
          <p:nvPr/>
        </p:nvSpPr>
        <p:spPr>
          <a:xfrm>
            <a:off x="7452359" y="6608431"/>
            <a:ext cx="141030" cy="120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5833"/>
              </a:lnSpc>
            </a:pPr>
            <a:r>
              <a:rPr lang="en-US" altLang="zh-CN" sz="75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LD</a:t>
            </a:r>
          </a:p>
        </p:txBody>
      </p:sp>
      <p:sp>
        <p:nvSpPr>
          <p:cNvPr id="1210" name="TextBox 121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211" name="TextBox 121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3" name="Picture 12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21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4" name="Freeform 121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5" name="Freeform 121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6" name="Freeform 121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7" name="TextBox 1217"/>
          <p:cNvSpPr txBox="1"/>
          <p:nvPr/>
        </p:nvSpPr>
        <p:spPr>
          <a:xfrm>
            <a:off x="1006602" y="807375"/>
            <a:ext cx="8058763" cy="12730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operación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crítica</a:t>
            </a: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correspondiente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máxima</a:t>
            </a:r>
          </a:p>
        </p:txBody>
      </p:sp>
      <p:sp>
        <p:nvSpPr>
          <p:cNvPr id="1218" name="TextBox 1218"/>
          <p:cNvSpPr txBox="1"/>
          <p:nvPr/>
        </p:nvSpPr>
        <p:spPr>
          <a:xfrm>
            <a:off x="1349502" y="2080450"/>
            <a:ext cx="783065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717920" algn="l"/>
                <a:tab pos="3602985" algn="l"/>
                <a:tab pos="4286474" algn="l"/>
                <a:tab pos="5541749" algn="l"/>
                <a:tab pos="6304237" algn="l"/>
              </a:tabLst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potencia,	representa	el	límite	de	</a:t>
            </a: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operación</a:t>
            </a:r>
          </a:p>
        </p:txBody>
      </p:sp>
      <p:sp>
        <p:nvSpPr>
          <p:cNvPr id="1219" name="TextBox 1219"/>
          <p:cNvSpPr txBox="1"/>
          <p:nvPr/>
        </p:nvSpPr>
        <p:spPr>
          <a:xfrm>
            <a:off x="1006602" y="2507922"/>
            <a:ext cx="8149230" cy="36727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90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satisf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actoria.</a:t>
            </a:r>
          </a:p>
          <a:p>
            <a:pPr>
              <a:lnSpc>
                <a:spcPts val="6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valores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mayores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demanda,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control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7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variaciones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i="1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</a:p>
          <a:p>
            <a:pPr>
              <a:lnSpc>
                <a:spcPts val="6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disminución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impedancia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reduce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potenc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ia.</a:t>
            </a:r>
          </a:p>
          <a:p>
            <a:pPr>
              <a:lnSpc>
                <a:spcPts val="669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embrago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progresivamente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disminuirá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hará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dependiendo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características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carga.</a:t>
            </a:r>
          </a:p>
        </p:txBody>
      </p:sp>
      <p:sp>
        <p:nvSpPr>
          <p:cNvPr id="1220" name="TextBox 122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221" name="TextBox 122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" name="Picture 12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22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4" name="Freeform 122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5" name="Freeform 122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6" name="Freeform 122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7" name="TextBox 1227"/>
          <p:cNvSpPr txBox="1"/>
          <p:nvPr/>
        </p:nvSpPr>
        <p:spPr>
          <a:xfrm>
            <a:off x="1006602" y="778380"/>
            <a:ext cx="8059866" cy="50248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Desde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punto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vista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voltaje,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  <a:p>
            <a:pPr marL="931919" indent="-589018" hangingPunct="0">
              <a:lnSpc>
                <a:spcPct val="7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9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90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9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interés.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1700" i="1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70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7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  <a:r>
              <a:rPr lang="en-US" altLang="zh-CN" sz="17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700" i="1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</a:p>
          <a:p>
            <a:pPr marL="0" indent="1066804">
              <a:lnSpc>
                <a:spcPct val="100000"/>
              </a:lnSpc>
              <a:tabLst>
                <a:tab pos="1450086" algn="l"/>
              </a:tabLst>
            </a:pPr>
            <a:r>
              <a:rPr lang="en-US" altLang="zh-CN" sz="10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R	</a:t>
            </a:r>
            <a:r>
              <a:rPr lang="en-US" altLang="zh-CN" sz="1000" i="1" spc="-3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  <a:p>
            <a:pPr marL="0" indent="1187196">
              <a:lnSpc>
                <a:spcPct val="100000"/>
              </a:lnSpc>
            </a:pPr>
            <a:r>
              <a:rPr lang="en-US" altLang="zh-CN" sz="115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25"/>
              </a:lnSpc>
            </a:pPr>
            <a:endParaRPr lang="en-US" dirty="0" smtClean="0"/>
          </a:p>
          <a:p>
            <a:pPr marL="0" indent="1152905">
              <a:lnSpc>
                <a:spcPct val="100000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25"/>
              </a:lnSpc>
            </a:pPr>
            <a:endParaRPr lang="en-US" dirty="0" smtClean="0"/>
          </a:p>
          <a:p>
            <a:pPr marL="0" indent="1152905">
              <a:lnSpc>
                <a:spcPct val="100000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10"/>
              </a:lnSpc>
            </a:pPr>
            <a:endParaRPr lang="en-US" dirty="0" smtClean="0"/>
          </a:p>
          <a:p>
            <a:pPr marL="0" indent="1152905">
              <a:lnSpc>
                <a:spcPct val="100000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25"/>
              </a:lnSpc>
            </a:pPr>
            <a:endParaRPr lang="en-US" dirty="0" smtClean="0"/>
          </a:p>
          <a:p>
            <a:pPr marL="0" indent="1152905">
              <a:lnSpc>
                <a:spcPct val="100000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</p:txBody>
      </p:sp>
      <p:sp>
        <p:nvSpPr>
          <p:cNvPr id="1228" name="TextBox 1228"/>
          <p:cNvSpPr txBox="1"/>
          <p:nvPr/>
        </p:nvSpPr>
        <p:spPr>
          <a:xfrm>
            <a:off x="2193798" y="6363282"/>
            <a:ext cx="201611" cy="175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229" name="TextBox 1229"/>
          <p:cNvSpPr txBox="1"/>
          <p:nvPr/>
        </p:nvSpPr>
        <p:spPr>
          <a:xfrm>
            <a:off x="2330195" y="6480631"/>
            <a:ext cx="87311" cy="175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230" name="TextBox 1230"/>
          <p:cNvSpPr txBox="1"/>
          <p:nvPr/>
        </p:nvSpPr>
        <p:spPr>
          <a:xfrm>
            <a:off x="3296411" y="6480631"/>
            <a:ext cx="212279" cy="175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</p:txBody>
      </p:sp>
      <p:sp>
        <p:nvSpPr>
          <p:cNvPr id="1231" name="TextBox 1231"/>
          <p:cNvSpPr txBox="1"/>
          <p:nvPr/>
        </p:nvSpPr>
        <p:spPr>
          <a:xfrm>
            <a:off x="4285488" y="6480631"/>
            <a:ext cx="213040" cy="175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</a:p>
        </p:txBody>
      </p:sp>
      <p:sp>
        <p:nvSpPr>
          <p:cNvPr id="1232" name="TextBox 1232"/>
          <p:cNvSpPr txBox="1"/>
          <p:nvPr/>
        </p:nvSpPr>
        <p:spPr>
          <a:xfrm>
            <a:off x="5275326" y="6480631"/>
            <a:ext cx="212278" cy="175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</a:p>
        </p:txBody>
      </p:sp>
      <p:sp>
        <p:nvSpPr>
          <p:cNvPr id="1233" name="TextBox 1233"/>
          <p:cNvSpPr txBox="1"/>
          <p:nvPr/>
        </p:nvSpPr>
        <p:spPr>
          <a:xfrm>
            <a:off x="6264402" y="6480631"/>
            <a:ext cx="212278" cy="175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spc="4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1234" name="TextBox 1234"/>
          <p:cNvSpPr txBox="1"/>
          <p:nvPr/>
        </p:nvSpPr>
        <p:spPr>
          <a:xfrm>
            <a:off x="7287768" y="6480631"/>
            <a:ext cx="87311" cy="175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15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235" name="TextBox 1235"/>
          <p:cNvSpPr txBox="1"/>
          <p:nvPr/>
        </p:nvSpPr>
        <p:spPr>
          <a:xfrm>
            <a:off x="7521709" y="6316175"/>
            <a:ext cx="321522" cy="4114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7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7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7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08199">
              <a:lnSpc>
                <a:spcPct val="100000"/>
              </a:lnSpc>
            </a:pPr>
            <a:r>
              <a:rPr lang="en-US" altLang="zh-CN" sz="10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236" name="TextBox 1236"/>
          <p:cNvSpPr txBox="1"/>
          <p:nvPr/>
        </p:nvSpPr>
        <p:spPr>
          <a:xfrm>
            <a:off x="7873745" y="6317047"/>
            <a:ext cx="483817" cy="4114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7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108204">
              <a:lnSpc>
                <a:spcPct val="100000"/>
              </a:lnSpc>
            </a:pPr>
            <a:r>
              <a:rPr lang="en-US" altLang="zh-CN" sz="1000" i="1" spc="5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00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MAX</a:t>
            </a:r>
          </a:p>
        </p:txBody>
      </p:sp>
      <p:sp>
        <p:nvSpPr>
          <p:cNvPr id="1237" name="TextBox 1237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238" name="TextBox 1238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0" name="Picture 12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sp>
        <p:nvSpPr>
          <p:cNvPr id="2" name="Freeform 1240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1" name="Freeform 1241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2" name="Freeform 1242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3" name="Freeform 1243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4" name="TextBox 1244"/>
          <p:cNvSpPr txBox="1"/>
          <p:nvPr/>
        </p:nvSpPr>
        <p:spPr>
          <a:xfrm>
            <a:off x="1006602" y="778380"/>
            <a:ext cx="8149157" cy="3095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caída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línea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transmisión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sea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función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activa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también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reactiva</a:t>
            </a:r>
            <a:r>
              <a:rPr lang="en-US" altLang="zh-CN" sz="28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transferida.</a:t>
            </a:r>
          </a:p>
          <a:p>
            <a:pPr>
              <a:lnSpc>
                <a:spcPts val="68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voltaje,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hecho,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depende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relación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245" name="TextBox 1245"/>
          <p:cNvSpPr txBox="1"/>
          <p:nvPr/>
        </p:nvSpPr>
        <p:spPr>
          <a:xfrm>
            <a:off x="4602474" y="3892631"/>
            <a:ext cx="223994" cy="232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5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05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50" spc="34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85350">
              <a:lnSpc>
                <a:spcPct val="72916"/>
              </a:lnSpc>
            </a:pPr>
            <a:r>
              <a:rPr lang="en-US" altLang="zh-CN" sz="6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246" name="TextBox 1246"/>
          <p:cNvSpPr txBox="1"/>
          <p:nvPr/>
        </p:nvSpPr>
        <p:spPr>
          <a:xfrm>
            <a:off x="4841747" y="3946273"/>
            <a:ext cx="141616" cy="1726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7916"/>
              </a:lnSpc>
            </a:pPr>
            <a:r>
              <a:rPr lang="en-US" altLang="zh-CN" sz="105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65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247" name="TextBox 1247"/>
          <p:cNvSpPr txBox="1"/>
          <p:nvPr/>
        </p:nvSpPr>
        <p:spPr>
          <a:xfrm>
            <a:off x="1527810" y="5620470"/>
            <a:ext cx="2949273" cy="8233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1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-P</a:t>
            </a:r>
            <a:r>
              <a:rPr lang="en-US" altLang="zh-CN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2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1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</a:p>
          <a:p>
            <a:pPr marL="0" indent="249181">
              <a:lnSpc>
                <a:spcPct val="1000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Figura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18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diferentes</a:t>
            </a:r>
          </a:p>
          <a:p>
            <a:pPr marL="0" indent="30479">
              <a:lnSpc>
                <a:spcPct val="1000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factores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</a:p>
        </p:txBody>
      </p:sp>
      <p:sp>
        <p:nvSpPr>
          <p:cNvPr id="1248" name="TextBox 1248"/>
          <p:cNvSpPr txBox="1"/>
          <p:nvPr/>
        </p:nvSpPr>
        <p:spPr>
          <a:xfrm>
            <a:off x="4917947" y="4124882"/>
            <a:ext cx="215818" cy="2337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7630">
              <a:lnSpc>
                <a:spcPct val="100000"/>
              </a:lnSpc>
            </a:pPr>
            <a:r>
              <a:rPr lang="en-US" altLang="zh-CN" sz="80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800" spc="3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8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800" spc="30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4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800" spc="30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8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800" spc="30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89"/>
              </a:lnSpc>
            </a:pPr>
            <a:endParaRPr lang="en-US" dirty="0" smtClean="0"/>
          </a:p>
          <a:p>
            <a:pPr marL="0" indent="87630">
              <a:lnSpc>
                <a:spcPct val="100000"/>
              </a:lnSpc>
            </a:pPr>
            <a:r>
              <a:rPr lang="en-US" altLang="zh-CN" sz="80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  <a:p>
            <a:pPr marL="0" indent="150876">
              <a:lnSpc>
                <a:spcPct val="100000"/>
              </a:lnSpc>
            </a:pPr>
            <a:r>
              <a:rPr lang="en-US" altLang="zh-CN" sz="80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249" name="TextBox 1249"/>
          <p:cNvSpPr txBox="1"/>
          <p:nvPr/>
        </p:nvSpPr>
        <p:spPr>
          <a:xfrm>
            <a:off x="5403341" y="6338502"/>
            <a:ext cx="1299379" cy="1219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382523" algn="l"/>
                <a:tab pos="764286" algn="l"/>
                <a:tab pos="1146810" algn="l"/>
              </a:tabLst>
            </a:pPr>
            <a:r>
              <a:rPr lang="en-US" altLang="zh-CN" sz="800" spc="30" dirty="0">
                <a:solidFill>
                  <a:srgbClr val="000000"/>
                </a:solidFill>
                <a:latin typeface="Times New Roman"/>
                <a:ea typeface="Times New Roman"/>
              </a:rPr>
              <a:t>0.2	0.4	0.6	</a:t>
            </a:r>
            <a:r>
              <a:rPr lang="en-US" altLang="zh-CN" sz="800" spc="20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1250" name="TextBox 1250"/>
          <p:cNvSpPr txBox="1"/>
          <p:nvPr/>
        </p:nvSpPr>
        <p:spPr>
          <a:xfrm>
            <a:off x="6987540" y="6338502"/>
            <a:ext cx="64942" cy="1219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80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251" name="TextBox 1251"/>
          <p:cNvSpPr txBox="1"/>
          <p:nvPr/>
        </p:nvSpPr>
        <p:spPr>
          <a:xfrm>
            <a:off x="7322057" y="6338502"/>
            <a:ext cx="1306997" cy="1219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382523" algn="l"/>
                <a:tab pos="764285" algn="l"/>
                <a:tab pos="1154428" algn="l"/>
              </a:tabLst>
            </a:pPr>
            <a:r>
              <a:rPr lang="en-US" altLang="zh-CN" sz="800" spc="30" dirty="0">
                <a:solidFill>
                  <a:srgbClr val="000000"/>
                </a:solidFill>
                <a:latin typeface="Times New Roman"/>
                <a:ea typeface="Times New Roman"/>
              </a:rPr>
              <a:t>1.2	1.4	1.6	</a:t>
            </a:r>
            <a:r>
              <a:rPr lang="en-US" altLang="zh-CN" sz="800" spc="20" dirty="0">
                <a:solidFill>
                  <a:srgbClr val="000000"/>
                </a:solidFill>
                <a:latin typeface="Times New Roman"/>
                <a:ea typeface="Times New Roman"/>
              </a:rPr>
              <a:t>1.8</a:t>
            </a:r>
          </a:p>
        </p:txBody>
      </p:sp>
      <p:sp>
        <p:nvSpPr>
          <p:cNvPr id="1252" name="TextBox 1252"/>
          <p:cNvSpPr txBox="1"/>
          <p:nvPr/>
        </p:nvSpPr>
        <p:spPr>
          <a:xfrm>
            <a:off x="8705089" y="6192772"/>
            <a:ext cx="208093" cy="2590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5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05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05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68574">
              <a:lnSpc>
                <a:spcPct val="100000"/>
              </a:lnSpc>
            </a:pPr>
            <a:r>
              <a:rPr lang="en-US" altLang="zh-CN" sz="65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253" name="TextBox 1253"/>
          <p:cNvSpPr txBox="1"/>
          <p:nvPr/>
        </p:nvSpPr>
        <p:spPr>
          <a:xfrm>
            <a:off x="8927592" y="6193341"/>
            <a:ext cx="310034" cy="2590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5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68579">
              <a:lnSpc>
                <a:spcPct val="100000"/>
              </a:lnSpc>
            </a:pPr>
            <a:r>
              <a:rPr lang="en-US" altLang="zh-CN" sz="650" i="1" spc="20" dirty="0">
                <a:solidFill>
                  <a:srgbClr val="000000"/>
                </a:solidFill>
                <a:latin typeface="Times New Roman"/>
                <a:ea typeface="Times New Roman"/>
              </a:rPr>
              <a:t>RM</a:t>
            </a:r>
            <a:r>
              <a:rPr lang="en-US" altLang="zh-CN" sz="650" i="1" spc="10" dirty="0">
                <a:solidFill>
                  <a:srgbClr val="000000"/>
                </a:solidFill>
                <a:latin typeface="Times New Roman"/>
                <a:ea typeface="Times New Roman"/>
              </a:rPr>
              <a:t>AX</a:t>
            </a:r>
          </a:p>
        </p:txBody>
      </p:sp>
      <p:sp>
        <p:nvSpPr>
          <p:cNvPr id="1254" name="TextBox 1254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255" name="TextBox 1255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Freeform 1256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7" name="Freeform 1257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8" name="Freeform 1258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9" name="Freeform 1259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1" name="Picture 12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8031480" cy="5181600"/>
          </a:xfrm>
          <a:prstGeom prst="rect">
            <a:avLst/>
          </a:prstGeom>
        </p:spPr>
      </p:pic>
      <p:pic>
        <p:nvPicPr>
          <p:cNvPr id="1262" name="Picture 12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5920" y="3573779"/>
            <a:ext cx="137160" cy="1889760"/>
          </a:xfrm>
          <a:prstGeom prst="rect">
            <a:avLst/>
          </a:prstGeom>
        </p:spPr>
      </p:pic>
      <p:sp>
        <p:nvSpPr>
          <p:cNvPr id="2" name="TextBox 1262"/>
          <p:cNvSpPr txBox="1"/>
          <p:nvPr/>
        </p:nvSpPr>
        <p:spPr>
          <a:xfrm>
            <a:off x="1006602" y="778380"/>
            <a:ext cx="4807264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</p:txBody>
      </p:sp>
      <p:sp>
        <p:nvSpPr>
          <p:cNvPr id="1263" name="TextBox 1263"/>
          <p:cNvSpPr txBox="1"/>
          <p:nvPr/>
        </p:nvSpPr>
        <p:spPr>
          <a:xfrm>
            <a:off x="906018" y="1918252"/>
            <a:ext cx="373025" cy="3951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800" i="1" spc="139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80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800" spc="64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45547">
              <a:lnSpc>
                <a:spcPct val="72083"/>
              </a:lnSpc>
            </a:pPr>
            <a:r>
              <a:rPr lang="en-US" altLang="zh-CN" sz="11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264" name="TextBox 1264"/>
          <p:cNvSpPr txBox="1"/>
          <p:nvPr/>
        </p:nvSpPr>
        <p:spPr>
          <a:xfrm>
            <a:off x="1312925" y="2010795"/>
            <a:ext cx="231779" cy="2937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7083"/>
              </a:lnSpc>
            </a:pPr>
            <a:r>
              <a:rPr lang="en-US" altLang="zh-CN" sz="180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en-US" altLang="zh-CN" sz="1100" i="1" spc="25" dirty="0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</a:p>
        </p:txBody>
      </p:sp>
      <p:sp>
        <p:nvSpPr>
          <p:cNvPr id="1265" name="TextBox 1265"/>
          <p:cNvSpPr txBox="1"/>
          <p:nvPr/>
        </p:nvSpPr>
        <p:spPr>
          <a:xfrm>
            <a:off x="1442466" y="2313413"/>
            <a:ext cx="250073" cy="3833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48589">
              <a:lnSpc>
                <a:spcPct val="100000"/>
              </a:lnSpc>
            </a:pPr>
            <a:r>
              <a:rPr lang="en-US" altLang="zh-CN" sz="1400" spc="-4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96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1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1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5"/>
              </a:lnSpc>
            </a:pPr>
            <a:endParaRPr lang="en-US" dirty="0" smtClean="0"/>
          </a:p>
          <a:p>
            <a:pPr marL="0" indent="148589">
              <a:lnSpc>
                <a:spcPct val="100000"/>
              </a:lnSpc>
            </a:pPr>
            <a:r>
              <a:rPr lang="en-US" altLang="zh-CN" sz="1400" spc="-4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266" name="TextBox 1266"/>
          <p:cNvSpPr txBox="1"/>
          <p:nvPr/>
        </p:nvSpPr>
        <p:spPr>
          <a:xfrm>
            <a:off x="1699260" y="6073006"/>
            <a:ext cx="101480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-15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</a:p>
        </p:txBody>
      </p:sp>
      <p:sp>
        <p:nvSpPr>
          <p:cNvPr id="1267" name="TextBox 1267"/>
          <p:cNvSpPr txBox="1"/>
          <p:nvPr/>
        </p:nvSpPr>
        <p:spPr>
          <a:xfrm>
            <a:off x="2267711" y="6073006"/>
            <a:ext cx="250073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0.2</a:t>
            </a:r>
          </a:p>
        </p:txBody>
      </p:sp>
      <p:sp>
        <p:nvSpPr>
          <p:cNvPr id="1268" name="TextBox 1268"/>
          <p:cNvSpPr txBox="1"/>
          <p:nvPr/>
        </p:nvSpPr>
        <p:spPr>
          <a:xfrm>
            <a:off x="2916935" y="6073006"/>
            <a:ext cx="250073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0.4</a:t>
            </a:r>
          </a:p>
        </p:txBody>
      </p:sp>
      <p:sp>
        <p:nvSpPr>
          <p:cNvPr id="1269" name="TextBox 1269"/>
          <p:cNvSpPr txBox="1"/>
          <p:nvPr/>
        </p:nvSpPr>
        <p:spPr>
          <a:xfrm>
            <a:off x="3566159" y="6073006"/>
            <a:ext cx="250073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0.6</a:t>
            </a:r>
          </a:p>
        </p:txBody>
      </p:sp>
      <p:sp>
        <p:nvSpPr>
          <p:cNvPr id="1270" name="TextBox 1270"/>
          <p:cNvSpPr txBox="1"/>
          <p:nvPr/>
        </p:nvSpPr>
        <p:spPr>
          <a:xfrm>
            <a:off x="4215384" y="6073006"/>
            <a:ext cx="250837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0.8</a:t>
            </a:r>
          </a:p>
        </p:txBody>
      </p:sp>
      <p:sp>
        <p:nvSpPr>
          <p:cNvPr id="1271" name="TextBox 1271"/>
          <p:cNvSpPr txBox="1"/>
          <p:nvPr/>
        </p:nvSpPr>
        <p:spPr>
          <a:xfrm>
            <a:off x="4959858" y="6073006"/>
            <a:ext cx="101481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-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1272" name="TextBox 1272"/>
          <p:cNvSpPr txBox="1"/>
          <p:nvPr/>
        </p:nvSpPr>
        <p:spPr>
          <a:xfrm>
            <a:off x="5528309" y="6073006"/>
            <a:ext cx="250073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1.2</a:t>
            </a:r>
          </a:p>
        </p:txBody>
      </p:sp>
      <p:sp>
        <p:nvSpPr>
          <p:cNvPr id="1273" name="TextBox 1273"/>
          <p:cNvSpPr txBox="1"/>
          <p:nvPr/>
        </p:nvSpPr>
        <p:spPr>
          <a:xfrm>
            <a:off x="6177534" y="6073006"/>
            <a:ext cx="250073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1.4</a:t>
            </a:r>
          </a:p>
        </p:txBody>
      </p:sp>
      <p:sp>
        <p:nvSpPr>
          <p:cNvPr id="1274" name="TextBox 1274"/>
          <p:cNvSpPr txBox="1"/>
          <p:nvPr/>
        </p:nvSpPr>
        <p:spPr>
          <a:xfrm>
            <a:off x="6826757" y="6073006"/>
            <a:ext cx="250073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1.6</a:t>
            </a:r>
          </a:p>
        </p:txBody>
      </p:sp>
      <p:sp>
        <p:nvSpPr>
          <p:cNvPr id="1275" name="TextBox 1275"/>
          <p:cNvSpPr txBox="1"/>
          <p:nvPr/>
        </p:nvSpPr>
        <p:spPr>
          <a:xfrm>
            <a:off x="7489697" y="6073006"/>
            <a:ext cx="250836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400" spc="34" dirty="0">
                <a:solidFill>
                  <a:srgbClr val="000000"/>
                </a:solidFill>
                <a:latin typeface="Times New Roman"/>
                <a:ea typeface="Times New Roman"/>
              </a:rPr>
              <a:t>1.8</a:t>
            </a:r>
          </a:p>
        </p:txBody>
      </p:sp>
      <p:sp>
        <p:nvSpPr>
          <p:cNvPr id="1276" name="TextBox 1276"/>
          <p:cNvSpPr txBox="1"/>
          <p:nvPr/>
        </p:nvSpPr>
        <p:spPr>
          <a:xfrm>
            <a:off x="7878321" y="5826815"/>
            <a:ext cx="344186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/</a:t>
            </a:r>
          </a:p>
          <a:p>
            <a:pPr marL="0" indent="116589">
              <a:lnSpc>
                <a:spcPct val="100000"/>
              </a:lnSpc>
            </a:pPr>
            <a:r>
              <a:rPr lang="en-US" altLang="zh-CN" sz="1100" i="1" spc="-20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277" name="TextBox 1277"/>
          <p:cNvSpPr txBox="1"/>
          <p:nvPr/>
        </p:nvSpPr>
        <p:spPr>
          <a:xfrm>
            <a:off x="8256269" y="5827775"/>
            <a:ext cx="518559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</a:p>
          <a:p>
            <a:pPr marL="0" indent="116586">
              <a:lnSpc>
                <a:spcPct val="100000"/>
              </a:lnSpc>
            </a:pPr>
            <a:r>
              <a:rPr lang="en-US" altLang="zh-CN" sz="1100" i="1" spc="35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100" i="1" spc="30" dirty="0">
                <a:solidFill>
                  <a:srgbClr val="000000"/>
                </a:solidFill>
                <a:latin typeface="Times New Roman"/>
                <a:ea typeface="Times New Roman"/>
              </a:rPr>
              <a:t>MAX</a:t>
            </a:r>
          </a:p>
        </p:txBody>
      </p:sp>
      <p:sp>
        <p:nvSpPr>
          <p:cNvPr id="1278" name="TextBox 1278"/>
          <p:cNvSpPr txBox="1"/>
          <p:nvPr/>
        </p:nvSpPr>
        <p:spPr>
          <a:xfrm>
            <a:off x="3659885" y="6545199"/>
            <a:ext cx="1984140" cy="3051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1249"/>
              </a:lnSpc>
            </a:pP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-P</a:t>
            </a:r>
            <a:r>
              <a:rPr lang="en-US" altLang="zh-CN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279" name="TextBox 1279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280" name="TextBox 1280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Freeform 1281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2" name="Freeform 1282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3" name="Freeform 1283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4" name="Freeform 1284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86" name="Picture 12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554480"/>
            <a:ext cx="8031480" cy="5242560"/>
          </a:xfrm>
          <a:prstGeom prst="rect">
            <a:avLst/>
          </a:prstGeom>
        </p:spPr>
      </p:pic>
      <p:sp>
        <p:nvSpPr>
          <p:cNvPr id="2" name="TextBox 1286"/>
          <p:cNvSpPr txBox="1"/>
          <p:nvPr/>
        </p:nvSpPr>
        <p:spPr>
          <a:xfrm>
            <a:off x="985519" y="778380"/>
            <a:ext cx="8183880" cy="6023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</a:t>
            </a:r>
            <a:r>
              <a:rPr lang="en-US" altLang="zh-CN" sz="3600" spc="22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5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25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85"/>
              </a:lnSpc>
            </a:pPr>
            <a:endParaRPr lang="en-US" dirty="0" smtClean="0"/>
          </a:p>
          <a:p>
            <a:pPr marL="1695460" hangingPunct="0">
              <a:lnSpc>
                <a:spcPct val="98333"/>
              </a:lnSpc>
            </a:pP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Nota:</a:t>
            </a:r>
            <a:r>
              <a:rPr lang="en-US" altLang="zh-CN" sz="155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zh-CN" sz="1000" i="1" dirty="0">
                <a:solidFill>
                  <a:srgbClr val="000000"/>
                </a:solidFill>
                <a:latin typeface="Times New Roman"/>
                <a:ea typeface="Times New Roman"/>
              </a:rPr>
              <a:t>rmax</a:t>
            </a:r>
            <a:r>
              <a:rPr lang="en-US" altLang="zh-CN" sz="1000" i="1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155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155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maxima</a:t>
            </a:r>
            <a:r>
              <a:rPr lang="en-US" altLang="zh-CN" sz="155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transferida</a:t>
            </a:r>
            <a:r>
              <a:rPr lang="en-US" altLang="zh-CN" sz="155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155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factor</a:t>
            </a:r>
            <a:r>
              <a:rPr lang="en-US" altLang="zh-CN" sz="155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55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55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unitaria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35"/>
              </a:lnSpc>
            </a:pPr>
            <a:endParaRPr lang="en-US" dirty="0" smtClean="0"/>
          </a:p>
          <a:p>
            <a:pPr marL="0" indent="1911858">
              <a:lnSpc>
                <a:spcPct val="100000"/>
              </a:lnSpc>
            </a:pP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Lugar</a:t>
            </a:r>
            <a:r>
              <a:rPr lang="en-US" altLang="zh-CN" sz="155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geometrico</a:t>
            </a:r>
            <a:r>
              <a:rPr lang="en-US" altLang="zh-CN" sz="155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55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puntos</a:t>
            </a:r>
          </a:p>
          <a:p>
            <a:pPr marL="0" indent="2742440">
              <a:lnSpc>
                <a:spcPct val="100000"/>
              </a:lnSpc>
            </a:pPr>
            <a:r>
              <a:rPr lang="en-US" altLang="zh-CN" sz="1550" spc="10" dirty="0">
                <a:solidFill>
                  <a:srgbClr val="000000"/>
                </a:solidFill>
                <a:latin typeface="Times New Roman"/>
                <a:ea typeface="Times New Roman"/>
              </a:rPr>
              <a:t>critic</a:t>
            </a:r>
            <a:r>
              <a:rPr lang="en-US" altLang="zh-CN" sz="1550" spc="5" dirty="0">
                <a:solidFill>
                  <a:srgbClr val="000000"/>
                </a:solidFill>
                <a:latin typeface="Times New Roman"/>
                <a:ea typeface="Times New Roman"/>
              </a:rPr>
              <a:t>os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64"/>
              </a:lnSpc>
            </a:pPr>
            <a:endParaRPr lang="en-US" dirty="0" smtClean="0"/>
          </a:p>
          <a:p>
            <a:pPr marL="0" indent="3254501">
              <a:lnSpc>
                <a:spcPct val="111249"/>
              </a:lnSpc>
            </a:pPr>
            <a:r>
              <a:rPr lang="en-US" altLang="zh-CN" sz="1800" dirty="0">
                <a:solidFill>
                  <a:srgbClr val="000000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1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-P</a:t>
            </a:r>
            <a:r>
              <a:rPr lang="en-US" altLang="zh-CN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</a:p>
        </p:txBody>
      </p:sp>
      <p:sp>
        <p:nvSpPr>
          <p:cNvPr id="1287" name="TextBox 1287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Freeform 1289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0" name="Freeform 1290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1" name="Freeform 1291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2" name="Freeform 1292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4" name="Picture 12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615440"/>
            <a:ext cx="9060180" cy="5486400"/>
          </a:xfrm>
          <a:prstGeom prst="rect">
            <a:avLst/>
          </a:prstGeom>
        </p:spPr>
      </p:pic>
      <p:sp>
        <p:nvSpPr>
          <p:cNvPr id="2" name="TextBox 1294"/>
          <p:cNvSpPr txBox="1"/>
          <p:nvPr/>
        </p:nvSpPr>
        <p:spPr>
          <a:xfrm>
            <a:off x="2031489" y="791959"/>
            <a:ext cx="6003674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</a:p>
        </p:txBody>
      </p:sp>
      <p:sp>
        <p:nvSpPr>
          <p:cNvPr id="1295" name="TextBox 129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29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9" name="Freeform 129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0" name="Freeform 130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1" name="Freeform 130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2" name="TextBox 1302"/>
          <p:cNvSpPr txBox="1"/>
          <p:nvPr/>
        </p:nvSpPr>
        <p:spPr>
          <a:xfrm>
            <a:off x="1006602" y="564297"/>
            <a:ext cx="4828436" cy="975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3200" spc="195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7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0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</a:p>
        </p:txBody>
      </p:sp>
      <p:sp>
        <p:nvSpPr>
          <p:cNvPr id="1303" name="TextBox 1303"/>
          <p:cNvSpPr txBox="1"/>
          <p:nvPr/>
        </p:nvSpPr>
        <p:spPr>
          <a:xfrm>
            <a:off x="1006602" y="1585150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04" name="TextBox 1304"/>
          <p:cNvSpPr txBox="1"/>
          <p:nvPr/>
        </p:nvSpPr>
        <p:spPr>
          <a:xfrm>
            <a:off x="1616180" y="1549835"/>
            <a:ext cx="7538049" cy="11557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89999"/>
              </a:lnSpc>
              <a:tabLst>
                <a:tab pos="1709735" algn="l"/>
                <a:tab pos="2490728" algn="l"/>
                <a:tab pos="3961544" algn="l"/>
                <a:tab pos="5747930" algn="l"/>
                <a:tab pos="6292351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relacionada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controlar	los	voltajes	siguientes	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	</a:t>
            </a:r>
            <a:r>
              <a:rPr lang="en-US" altLang="zh-CN" sz="28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</a:p>
          <a:p>
            <a:pPr marL="0">
              <a:lnSpc>
                <a:spcPct val="90833"/>
              </a:lnSpc>
            </a:pP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perturba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ciones</a:t>
            </a:r>
          </a:p>
        </p:txBody>
      </p:sp>
      <p:sp>
        <p:nvSpPr>
          <p:cNvPr id="1305" name="TextBox 1305"/>
          <p:cNvSpPr txBox="1"/>
          <p:nvPr/>
        </p:nvSpPr>
        <p:spPr>
          <a:xfrm>
            <a:off x="1006602" y="2705536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06" name="TextBox 1306"/>
          <p:cNvSpPr txBox="1"/>
          <p:nvPr/>
        </p:nvSpPr>
        <p:spPr>
          <a:xfrm>
            <a:off x="1463802" y="2705536"/>
            <a:ext cx="3727838" cy="1515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52342">
              <a:lnSpc>
                <a:spcPct val="983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Tales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como:</a:t>
            </a:r>
          </a:p>
          <a:p>
            <a:pPr marL="0">
              <a:lnSpc>
                <a:spcPct val="100000"/>
              </a:lnSpc>
              <a:tabLst>
                <a:tab pos="609600" algn="l"/>
              </a:tabLst>
            </a:pPr>
            <a:r>
              <a:rPr lang="en-US" altLang="zh-CN" sz="2400" spc="-5" dirty="0">
                <a:solidFill>
                  <a:srgbClr val="000000"/>
                </a:solidFill>
                <a:latin typeface="Times New Roman"/>
                <a:ea typeface="Times New Roman"/>
              </a:rPr>
              <a:t>–	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fallas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400" i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sistema,</a:t>
            </a:r>
          </a:p>
          <a:p>
            <a:pPr marL="0">
              <a:lnSpc>
                <a:spcPct val="99583"/>
              </a:lnSpc>
              <a:tabLst>
                <a:tab pos="533400" algn="l"/>
              </a:tabLst>
            </a:pPr>
            <a:r>
              <a:rPr lang="en-US" altLang="zh-CN" sz="2400" spc="-5" dirty="0">
                <a:solidFill>
                  <a:srgbClr val="000000"/>
                </a:solidFill>
                <a:latin typeface="Times New Roman"/>
                <a:ea typeface="Times New Roman"/>
              </a:rPr>
              <a:t>–	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perdidas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generación,</a:t>
            </a:r>
            <a:r>
              <a:rPr lang="en-US" altLang="zh-CN" sz="2400" i="1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</a:p>
          <a:p>
            <a:pPr marL="0">
              <a:lnSpc>
                <a:spcPct val="100000"/>
              </a:lnSpc>
              <a:tabLst>
                <a:tab pos="533400" algn="l"/>
              </a:tabLst>
            </a:pPr>
            <a:r>
              <a:rPr lang="en-US" altLang="zh-CN" sz="2400" spc="-5" dirty="0">
                <a:solidFill>
                  <a:srgbClr val="000000"/>
                </a:solidFill>
                <a:latin typeface="Times New Roman"/>
                <a:ea typeface="Times New Roman"/>
              </a:rPr>
              <a:t>–	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contingencia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400" i="1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circuito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307" name="TextBox 1307"/>
          <p:cNvSpPr txBox="1"/>
          <p:nvPr/>
        </p:nvSpPr>
        <p:spPr>
          <a:xfrm>
            <a:off x="1006602" y="4220899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08" name="TextBox 1308"/>
          <p:cNvSpPr txBox="1"/>
          <p:nvPr/>
        </p:nvSpPr>
        <p:spPr>
          <a:xfrm>
            <a:off x="1616179" y="4220899"/>
            <a:ext cx="7537869" cy="1502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85416"/>
              </a:lnSpc>
              <a:tabLst>
                <a:tab pos="1128662" algn="l"/>
                <a:tab pos="2966684" algn="l"/>
                <a:tab pos="3779632" algn="l"/>
                <a:tab pos="6051299" algn="l"/>
                <a:tab pos="7041748" algn="l"/>
              </a:tabLst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Esta	habilidad	es	determinada	por	</a:t>
            </a:r>
            <a:r>
              <a:rPr lang="en-US" altLang="zh-CN" sz="2800" spc="-1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</a:p>
          <a:p>
            <a:pPr marL="0" hangingPunct="0">
              <a:lnSpc>
                <a:spcPct val="83333"/>
              </a:lnSpc>
              <a:tabLst>
                <a:tab pos="1681018" algn="l"/>
                <a:tab pos="2749825" algn="l"/>
                <a:tab pos="4489701" algn="l"/>
                <a:tab pos="5637794" algn="l"/>
                <a:tab pos="7258817" algn="l"/>
              </a:tabLst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características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sistema-carga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interacción</a:t>
            </a:r>
            <a:r>
              <a:rPr lang="en-US" altLang="zh-CN" sz="2800" i="1" spc="8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controles	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tanto	continuos	como	discretos	</a:t>
            </a:r>
            <a:r>
              <a:rPr lang="en-US" altLang="zh-CN" sz="2800" spc="-4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</a:p>
          <a:p>
            <a:pPr marL="0">
              <a:lnSpc>
                <a:spcPct val="100000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protec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ciones.</a:t>
            </a:r>
          </a:p>
        </p:txBody>
      </p:sp>
      <p:sp>
        <p:nvSpPr>
          <p:cNvPr id="1309" name="TextBox 1309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1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3" name="Freeform 131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4" name="Freeform 131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5" name="Freeform 131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6" name="TextBox 1316"/>
          <p:cNvSpPr txBox="1"/>
          <p:nvPr/>
        </p:nvSpPr>
        <p:spPr>
          <a:xfrm>
            <a:off x="1006602" y="564297"/>
            <a:ext cx="4828436" cy="975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3200" spc="195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7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0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</a:p>
        </p:txBody>
      </p:sp>
      <p:sp>
        <p:nvSpPr>
          <p:cNvPr id="1317" name="TextBox 1317"/>
          <p:cNvSpPr txBox="1"/>
          <p:nvPr/>
        </p:nvSpPr>
        <p:spPr>
          <a:xfrm>
            <a:off x="1006602" y="1585150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18" name="TextBox 1318"/>
          <p:cNvSpPr txBox="1"/>
          <p:nvPr/>
        </p:nvSpPr>
        <p:spPr>
          <a:xfrm>
            <a:off x="1616179" y="1539657"/>
            <a:ext cx="7538546" cy="253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88749"/>
              </a:lnSpc>
              <a:tabLst>
                <a:tab pos="2693672" algn="l"/>
                <a:tab pos="4459882" algn="l"/>
                <a:tab pos="5316494" algn="l"/>
                <a:tab pos="7002247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determinación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9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perturbaciones	requiere	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	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examen	</a:t>
            </a:r>
            <a:r>
              <a:rPr lang="en-US" altLang="zh-CN" sz="2800" i="1" spc="-15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</a:p>
          <a:p>
            <a:pPr marL="0" hangingPunct="0">
              <a:lnSpc>
                <a:spcPct val="81666"/>
              </a:lnSpc>
              <a:tabLst>
                <a:tab pos="1965488" algn="l"/>
                <a:tab pos="2669367" algn="l"/>
                <a:tab pos="4299036" algn="l"/>
                <a:tab pos="5002915" algn="l"/>
                <a:tab pos="6318295" algn="l"/>
                <a:tab pos="7022175" algn="l"/>
              </a:tabLst>
            </a:pPr>
            <a:r>
              <a:rPr lang="en-US" altLang="zh-CN" sz="2800" i="1" spc="55" dirty="0">
                <a:solidFill>
                  <a:srgbClr val="000000"/>
                </a:solidFill>
                <a:latin typeface="Times New Roman"/>
                <a:ea typeface="Times New Roman"/>
              </a:rPr>
              <a:t>comportamiento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dinámico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0" dirty="0">
                <a:solidFill>
                  <a:srgbClr val="000000"/>
                </a:solidFill>
                <a:latin typeface="Times New Roman"/>
                <a:ea typeface="Times New Roman"/>
              </a:rPr>
              <a:t>no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lineal</a:t>
            </a:r>
            <a:r>
              <a:rPr lang="en-US" altLang="zh-CN" sz="2800" i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sobre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periodo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suficiente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capturar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interacciones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equipos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tales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5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45" dirty="0">
                <a:solidFill>
                  <a:srgbClr val="000000"/>
                </a:solidFill>
                <a:latin typeface="Times New Roman"/>
                <a:ea typeface="Times New Roman"/>
              </a:rPr>
              <a:t>ULTC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limitadores	de	corriente	de	campo	de	</a:t>
            </a:r>
            <a:r>
              <a:rPr lang="en-US" altLang="zh-CN" sz="2800" spc="-15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</a:p>
          <a:p>
            <a:pPr marL="0">
              <a:lnSpc>
                <a:spcPct val="89166"/>
              </a:lnSpc>
            </a:pP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gener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adores.</a:t>
            </a:r>
          </a:p>
        </p:txBody>
      </p:sp>
      <p:sp>
        <p:nvSpPr>
          <p:cNvPr id="1319" name="TextBox 1319"/>
          <p:cNvSpPr txBox="1"/>
          <p:nvPr/>
        </p:nvSpPr>
        <p:spPr>
          <a:xfrm>
            <a:off x="1006602" y="4071529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20" name="TextBox 1320"/>
          <p:cNvSpPr txBox="1"/>
          <p:nvPr/>
        </p:nvSpPr>
        <p:spPr>
          <a:xfrm>
            <a:off x="1616180" y="4071529"/>
            <a:ext cx="7539473" cy="7691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89999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periodo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estudio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interés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puede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extender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desde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pocos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diez</a:t>
            </a:r>
            <a:r>
              <a:rPr lang="en-US" altLang="zh-CN" sz="2800" i="1" spc="-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minutos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321" name="TextBox 1321"/>
          <p:cNvSpPr txBox="1"/>
          <p:nvPr/>
        </p:nvSpPr>
        <p:spPr>
          <a:xfrm>
            <a:off x="1006602" y="4839625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22" name="TextBox 1322"/>
          <p:cNvSpPr txBox="1"/>
          <p:nvPr/>
        </p:nvSpPr>
        <p:spPr>
          <a:xfrm>
            <a:off x="1616180" y="4839625"/>
            <a:ext cx="5516260" cy="8178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Entonces,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simulaciones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dinámicas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largos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requeridos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i="1" spc="-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análisis.</a:t>
            </a:r>
          </a:p>
        </p:txBody>
      </p:sp>
      <p:sp>
        <p:nvSpPr>
          <p:cNvPr id="1323" name="TextBox 1323"/>
          <p:cNvSpPr txBox="1"/>
          <p:nvPr/>
        </p:nvSpPr>
        <p:spPr>
          <a:xfrm>
            <a:off x="7186897" y="4839625"/>
            <a:ext cx="46263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</p:txBody>
      </p:sp>
      <p:sp>
        <p:nvSpPr>
          <p:cNvPr id="1324" name="TextBox 1324"/>
          <p:cNvSpPr txBox="1"/>
          <p:nvPr/>
        </p:nvSpPr>
        <p:spPr>
          <a:xfrm>
            <a:off x="7808752" y="4839625"/>
            <a:ext cx="137048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peri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odos</a:t>
            </a:r>
          </a:p>
        </p:txBody>
      </p:sp>
      <p:sp>
        <p:nvSpPr>
          <p:cNvPr id="1325" name="TextBox 1325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28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9" name="Freeform 1329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0" name="Freeform 1330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" name="Freeform 1331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" name="TextBox 1332"/>
          <p:cNvSpPr txBox="1"/>
          <p:nvPr/>
        </p:nvSpPr>
        <p:spPr>
          <a:xfrm>
            <a:off x="1006602" y="564297"/>
            <a:ext cx="5256941" cy="975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3200" spc="20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7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32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0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75" dirty="0">
                <a:solidFill>
                  <a:srgbClr val="000000"/>
                </a:solidFill>
                <a:latin typeface="Times New Roman"/>
                <a:ea typeface="Times New Roman"/>
              </a:rPr>
              <a:t>Pequeñas</a:t>
            </a:r>
          </a:p>
        </p:txBody>
      </p:sp>
      <p:sp>
        <p:nvSpPr>
          <p:cNvPr id="1333" name="TextBox 1333"/>
          <p:cNvSpPr txBox="1"/>
          <p:nvPr/>
        </p:nvSpPr>
        <p:spPr>
          <a:xfrm>
            <a:off x="1006602" y="1585150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34" name="TextBox 1334"/>
          <p:cNvSpPr txBox="1"/>
          <p:nvPr/>
        </p:nvSpPr>
        <p:spPr>
          <a:xfrm>
            <a:off x="1616179" y="1539657"/>
            <a:ext cx="7538049" cy="11674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0833"/>
              </a:lnSpc>
            </a:pP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relacionada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habilidad</a:t>
            </a:r>
            <a:r>
              <a:rPr lang="en-US" altLang="zh-CN" sz="28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i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controlar</a:t>
            </a:r>
            <a:r>
              <a:rPr lang="en-US" altLang="zh-CN" sz="2800" i="1" spc="1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i="1" spc="1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voltajes</a:t>
            </a:r>
            <a:r>
              <a:rPr lang="en-US" altLang="zh-CN" sz="2800" i="1" spc="16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siguientes</a:t>
            </a:r>
            <a:r>
              <a:rPr lang="en-US" altLang="zh-CN" sz="2800" spc="1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spc="16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pequeñas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perturb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aciones.</a:t>
            </a:r>
          </a:p>
        </p:txBody>
      </p:sp>
      <p:sp>
        <p:nvSpPr>
          <p:cNvPr id="1335" name="TextBox 1335"/>
          <p:cNvSpPr txBox="1"/>
          <p:nvPr/>
        </p:nvSpPr>
        <p:spPr>
          <a:xfrm>
            <a:off x="1006602" y="2702469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36" name="TextBox 1336"/>
          <p:cNvSpPr txBox="1"/>
          <p:nvPr/>
        </p:nvSpPr>
        <p:spPr>
          <a:xfrm>
            <a:off x="1463802" y="2702469"/>
            <a:ext cx="6011159" cy="7889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52378">
              <a:lnSpc>
                <a:spcPct val="9916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Tales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como:</a:t>
            </a:r>
          </a:p>
          <a:p>
            <a:pPr marL="0">
              <a:lnSpc>
                <a:spcPct val="100000"/>
              </a:lnSpc>
              <a:tabLst>
                <a:tab pos="533400" algn="l"/>
              </a:tabLst>
            </a:pPr>
            <a:r>
              <a:rPr lang="en-US" altLang="zh-CN" sz="2400" spc="-5" dirty="0">
                <a:solidFill>
                  <a:srgbClr val="000000"/>
                </a:solidFill>
                <a:latin typeface="Times New Roman"/>
                <a:ea typeface="Times New Roman"/>
              </a:rPr>
              <a:t>–	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cambios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incrementales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400" i="1" spc="-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337" name="TextBox 1337"/>
          <p:cNvSpPr txBox="1"/>
          <p:nvPr/>
        </p:nvSpPr>
        <p:spPr>
          <a:xfrm>
            <a:off x="1006602" y="3491393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38" name="TextBox 1338"/>
          <p:cNvSpPr txBox="1"/>
          <p:nvPr/>
        </p:nvSpPr>
        <p:spPr>
          <a:xfrm>
            <a:off x="1616180" y="3491393"/>
            <a:ext cx="7538403" cy="12268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5416"/>
              </a:lnSpc>
            </a:pP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forma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determinadas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4" dirty="0">
                <a:solidFill>
                  <a:srgbClr val="000000"/>
                </a:solidFill>
                <a:latin typeface="Times New Roman"/>
                <a:ea typeface="Times New Roman"/>
              </a:rPr>
              <a:t>característica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carga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controles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continuos,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25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controles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discretos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instante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tiempo</a:t>
            </a:r>
            <a:r>
              <a:rPr lang="en-US" altLang="zh-CN" sz="280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dado.</a:t>
            </a:r>
          </a:p>
        </p:txBody>
      </p:sp>
      <p:sp>
        <p:nvSpPr>
          <p:cNvPr id="1339" name="TextBox 1339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42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3" name="Freeform 1343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4" name="Freeform 1344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5" name="Freeform 1345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6" name="TextBox 1346"/>
          <p:cNvSpPr txBox="1"/>
          <p:nvPr/>
        </p:nvSpPr>
        <p:spPr>
          <a:xfrm>
            <a:off x="1006602" y="564297"/>
            <a:ext cx="5256941" cy="975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3200" spc="20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7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2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32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5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40" dirty="0">
                <a:solidFill>
                  <a:srgbClr val="000000"/>
                </a:solidFill>
                <a:latin typeface="Times New Roman"/>
                <a:ea typeface="Times New Roman"/>
              </a:rPr>
              <a:t>Perturbaciones</a:t>
            </a:r>
            <a:r>
              <a:rPr lang="en-US" altLang="zh-CN" sz="32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75" dirty="0">
                <a:solidFill>
                  <a:srgbClr val="000000"/>
                </a:solidFill>
                <a:latin typeface="Times New Roman"/>
                <a:ea typeface="Times New Roman"/>
              </a:rPr>
              <a:t>Pequeñas</a:t>
            </a:r>
          </a:p>
        </p:txBody>
      </p:sp>
      <p:sp>
        <p:nvSpPr>
          <p:cNvPr id="1347" name="TextBox 1347"/>
          <p:cNvSpPr txBox="1"/>
          <p:nvPr/>
        </p:nvSpPr>
        <p:spPr>
          <a:xfrm>
            <a:off x="1006602" y="1585150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48" name="TextBox 1348"/>
          <p:cNvSpPr txBox="1"/>
          <p:nvPr/>
        </p:nvSpPr>
        <p:spPr>
          <a:xfrm>
            <a:off x="1616180" y="1539657"/>
            <a:ext cx="7541037" cy="11674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0833"/>
              </a:lnSpc>
            </a:pP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concepto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útil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determinar,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algún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instante,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como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responderá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pequeños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cambios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sistema.</a:t>
            </a:r>
          </a:p>
        </p:txBody>
      </p:sp>
      <p:sp>
        <p:nvSpPr>
          <p:cNvPr id="1349" name="TextBox 1349"/>
          <p:cNvSpPr txBox="1"/>
          <p:nvPr/>
        </p:nvSpPr>
        <p:spPr>
          <a:xfrm>
            <a:off x="1006602" y="2702469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50" name="TextBox 1350"/>
          <p:cNvSpPr txBox="1"/>
          <p:nvPr/>
        </p:nvSpPr>
        <p:spPr>
          <a:xfrm>
            <a:off x="1616180" y="2702469"/>
            <a:ext cx="7538865" cy="145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85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i="1" spc="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menos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sistema,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magnitud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decrece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cuando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inyección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reactiva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misma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incrementada.</a:t>
            </a:r>
          </a:p>
        </p:txBody>
      </p:sp>
      <p:sp>
        <p:nvSpPr>
          <p:cNvPr id="1351" name="TextBox 1351"/>
          <p:cNvSpPr txBox="1"/>
          <p:nvPr/>
        </p:nvSpPr>
        <p:spPr>
          <a:xfrm>
            <a:off x="1006637" y="4153317"/>
            <a:ext cx="25154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</a:p>
        </p:txBody>
      </p:sp>
      <p:sp>
        <p:nvSpPr>
          <p:cNvPr id="1352" name="TextBox 1352"/>
          <p:cNvSpPr txBox="1"/>
          <p:nvPr/>
        </p:nvSpPr>
        <p:spPr>
          <a:xfrm>
            <a:off x="1616215" y="4153317"/>
            <a:ext cx="7539763" cy="1635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otras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palabras,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estable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sensibilidad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V-Q</a:t>
            </a:r>
            <a:r>
              <a:rPr lang="en-US" altLang="zh-CN" sz="2800" i="1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positiva</a:t>
            </a:r>
            <a:r>
              <a:rPr lang="en-US" altLang="zh-CN" sz="28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para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cada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barra,</a:t>
            </a:r>
            <a:r>
              <a:rPr lang="en-US" altLang="zh-CN" sz="28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sensibilidad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60" dirty="0">
                <a:solidFill>
                  <a:srgbClr val="000000"/>
                </a:solidFill>
                <a:latin typeface="Times New Roman"/>
                <a:ea typeface="Times New Roman"/>
              </a:rPr>
              <a:t>V-Q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negativa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ea typeface="Times New Roman"/>
              </a:rPr>
              <a:t>al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45" dirty="0">
                <a:solidFill>
                  <a:srgbClr val="000000"/>
                </a:solidFill>
                <a:latin typeface="Times New Roman"/>
                <a:ea typeface="Times New Roman"/>
              </a:rPr>
              <a:t>menos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35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barra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</a:t>
            </a:r>
            <a:r>
              <a:rPr lang="en-US" altLang="zh-CN" sz="28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inestable</a:t>
            </a:r>
          </a:p>
        </p:txBody>
      </p:sp>
      <p:sp>
        <p:nvSpPr>
          <p:cNvPr id="1353" name="TextBox 1353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354" name="TextBox 1354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56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7" name="Freeform 1357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8" name="Freeform 1358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9" name="Freeform 1359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0" name="TextBox 1360"/>
          <p:cNvSpPr txBox="1"/>
          <p:nvPr/>
        </p:nvSpPr>
        <p:spPr>
          <a:xfrm>
            <a:off x="2057400" y="721118"/>
            <a:ext cx="6433692" cy="48960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5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540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10"/>
              </a:lnSpc>
            </a:pPr>
            <a:endParaRPr lang="en-US" dirty="0" smtClean="0"/>
          </a:p>
          <a:p>
            <a:pPr marL="0" indent="1343405">
              <a:lnSpc>
                <a:spcPct val="100000"/>
              </a:lnSpc>
            </a:pPr>
            <a:r>
              <a:rPr lang="en-US" altLang="zh-CN" sz="4800" spc="370" dirty="0">
                <a:solidFill>
                  <a:srgbClr val="000000"/>
                </a:solidFill>
                <a:latin typeface="Times New Roman"/>
                <a:ea typeface="Times New Roman"/>
              </a:rPr>
              <a:t>Est</a:t>
            </a:r>
            <a:r>
              <a:rPr lang="en-US" altLang="zh-CN" sz="4800" spc="365" dirty="0">
                <a:solidFill>
                  <a:srgbClr val="000000"/>
                </a:solidFill>
                <a:latin typeface="Times New Roman"/>
                <a:ea typeface="Times New Roman"/>
              </a:rPr>
              <a:t>abilidad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94"/>
              </a:lnSpc>
            </a:pPr>
            <a:endParaRPr lang="en-US" dirty="0" smtClean="0"/>
          </a:p>
          <a:p>
            <a:pPr marL="0" indent="72389">
              <a:lnSpc>
                <a:spcPct val="100000"/>
              </a:lnSpc>
            </a:pPr>
            <a:r>
              <a:rPr lang="en-US" altLang="zh-CN" sz="40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40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000" dirty="0">
                <a:solidFill>
                  <a:srgbClr val="000000"/>
                </a:solidFill>
                <a:latin typeface="Times New Roman"/>
                <a:ea typeface="Times New Roman"/>
              </a:rPr>
              <a:t>TERMINO</a:t>
            </a:r>
          </a:p>
          <a:p>
            <a:pPr marL="0" indent="954007">
              <a:lnSpc>
                <a:spcPct val="100000"/>
              </a:lnSpc>
            </a:pPr>
            <a:r>
              <a:rPr lang="en-US" altLang="zh-CN" sz="4000" dirty="0">
                <a:solidFill>
                  <a:srgbClr val="000000"/>
                </a:solidFill>
                <a:latin typeface="Times New Roman"/>
                <a:ea typeface="Times New Roman"/>
              </a:rPr>
              <a:t>MEDIO</a:t>
            </a:r>
            <a:r>
              <a:rPr lang="en-US" altLang="zh-CN" sz="4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0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40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000" dirty="0">
                <a:solidFill>
                  <a:srgbClr val="000000"/>
                </a:solidFill>
                <a:latin typeface="Times New Roman"/>
                <a:ea typeface="Times New Roman"/>
              </a:rPr>
              <a:t>LARGO</a:t>
            </a:r>
          </a:p>
        </p:txBody>
      </p:sp>
      <p:sp>
        <p:nvSpPr>
          <p:cNvPr id="1361" name="TextBox 1361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Freeform 136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4" name="Freeform 136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5" name="Freeform 136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6" name="Freeform 136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68" name="Picture 13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19" y="1577340"/>
            <a:ext cx="9060180" cy="5219700"/>
          </a:xfrm>
          <a:prstGeom prst="rect">
            <a:avLst/>
          </a:prstGeom>
        </p:spPr>
      </p:pic>
      <p:pic>
        <p:nvPicPr>
          <p:cNvPr id="1369" name="Picture 136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380" y="7680959"/>
            <a:ext cx="518159" cy="91440"/>
          </a:xfrm>
          <a:prstGeom prst="rect">
            <a:avLst/>
          </a:prstGeom>
        </p:spPr>
      </p:pic>
      <p:sp>
        <p:nvSpPr>
          <p:cNvPr id="2" name="TextBox 1369"/>
          <p:cNvSpPr txBox="1"/>
          <p:nvPr/>
        </p:nvSpPr>
        <p:spPr>
          <a:xfrm>
            <a:off x="1006602" y="778380"/>
            <a:ext cx="6003674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Clasificación</a:t>
            </a:r>
            <a:r>
              <a:rPr lang="en-US" altLang="zh-CN" sz="3600" spc="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0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</a:p>
        </p:txBody>
      </p:sp>
      <p:sp>
        <p:nvSpPr>
          <p:cNvPr id="1370" name="TextBox 137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  <p:sp>
        <p:nvSpPr>
          <p:cNvPr id="1371" name="TextBox 1371"/>
          <p:cNvSpPr txBox="1"/>
          <p:nvPr/>
        </p:nvSpPr>
        <p:spPr>
          <a:xfrm>
            <a:off x="6152388" y="6884946"/>
            <a:ext cx="2988924" cy="3053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Francisco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M.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González-Longatt,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fglongatt@ieee.org</a:t>
            </a:r>
          </a:p>
          <a:p>
            <a:pPr marL="0" indent="1942341">
              <a:lnSpc>
                <a:spcPct val="100000"/>
              </a:lnSpc>
            </a:pPr>
            <a:r>
              <a:rPr lang="en-US" altLang="zh-CN" sz="1000" spc="50" dirty="0">
                <a:solidFill>
                  <a:srgbClr val="000000"/>
                </a:solidFill>
                <a:latin typeface="Times New Roman"/>
                <a:ea typeface="Times New Roman"/>
              </a:rPr>
              <a:t>Copyright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©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55" dirty="0">
                <a:solidFill>
                  <a:srgbClr val="000000"/>
                </a:solidFill>
                <a:latin typeface="Times New Roman"/>
                <a:ea typeface="Times New Roman"/>
              </a:rPr>
              <a:t>2007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7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4" name="Freeform 137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5" name="Freeform 137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6" name="Freeform 137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7" name="TextBox 1377"/>
          <p:cNvSpPr txBox="1"/>
          <p:nvPr/>
        </p:nvSpPr>
        <p:spPr>
          <a:xfrm>
            <a:off x="1006602" y="807375"/>
            <a:ext cx="8148983" cy="3066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spc="17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0" dirty="0">
                <a:solidFill>
                  <a:srgbClr val="000000"/>
                </a:solidFill>
                <a:latin typeface="Times New Roman"/>
                <a:ea typeface="Times New Roman"/>
              </a:rPr>
              <a:t>Termino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15" dirty="0">
                <a:solidFill>
                  <a:srgbClr val="000000"/>
                </a:solidFill>
                <a:latin typeface="Times New Roman"/>
                <a:ea typeface="Times New Roman"/>
              </a:rPr>
              <a:t>Largo</a:t>
            </a:r>
            <a:r>
              <a:rPr lang="en-US" altLang="zh-CN" sz="3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34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32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spc="229" dirty="0">
                <a:solidFill>
                  <a:srgbClr val="000000"/>
                </a:solidFill>
                <a:latin typeface="Times New Roman"/>
                <a:ea typeface="Times New Roman"/>
              </a:rPr>
              <a:t>Medio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20"/>
              </a:lnSpc>
            </a:pPr>
            <a:endParaRPr lang="en-US" dirty="0" smtClean="0"/>
          </a:p>
          <a:p>
            <a:pPr marL="342901" indent="-342901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términos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termino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largo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long-term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termino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medio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mid-term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son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relativamente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nuevos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literatura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potenc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ia.</a:t>
            </a:r>
          </a:p>
          <a:p>
            <a:pPr>
              <a:lnSpc>
                <a:spcPts val="68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Ellos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fueron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introducidos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por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necesidad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mediar</a:t>
            </a:r>
          </a:p>
        </p:txBody>
      </p:sp>
      <p:sp>
        <p:nvSpPr>
          <p:cNvPr id="1378" name="TextBox 1378"/>
          <p:cNvSpPr txBox="1"/>
          <p:nvPr/>
        </p:nvSpPr>
        <p:spPr>
          <a:xfrm>
            <a:off x="1349503" y="3874168"/>
            <a:ext cx="7829806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problemas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asociados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con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i="1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respuesta</a:t>
            </a:r>
          </a:p>
        </p:txBody>
      </p:sp>
      <p:sp>
        <p:nvSpPr>
          <p:cNvPr id="1379" name="TextBox 1379"/>
          <p:cNvSpPr txBox="1"/>
          <p:nvPr/>
        </p:nvSpPr>
        <p:spPr>
          <a:xfrm>
            <a:off x="1349502" y="4305448"/>
            <a:ext cx="7805050" cy="849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166"/>
              </a:lnSpc>
            </a:pPr>
            <a:r>
              <a:rPr lang="en-US" altLang="zh-CN" sz="2800" i="1" spc="85" dirty="0">
                <a:solidFill>
                  <a:srgbClr val="000000"/>
                </a:solidFill>
                <a:latin typeface="Times New Roman"/>
                <a:ea typeface="Times New Roman"/>
              </a:rPr>
              <a:t>dinámica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9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11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severos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trastornos</a:t>
            </a:r>
            <a:r>
              <a:rPr lang="en-US" altLang="zh-CN" sz="2800" spc="-25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1380" name="TextBox 138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8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4" name="Freeform 138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5" name="Freeform 138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6" name="Freeform 138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7" name="TextBox 1387"/>
          <p:cNvSpPr txBox="1"/>
          <p:nvPr/>
        </p:nvSpPr>
        <p:spPr>
          <a:xfrm>
            <a:off x="1006602" y="778380"/>
            <a:ext cx="6552762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04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4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45" dirty="0">
                <a:solidFill>
                  <a:srgbClr val="000000"/>
                </a:solidFill>
                <a:latin typeface="Times New Roman"/>
                <a:ea typeface="Times New Roman"/>
              </a:rPr>
              <a:t>Medio-Término</a:t>
            </a:r>
          </a:p>
        </p:txBody>
      </p:sp>
      <p:sp>
        <p:nvSpPr>
          <p:cNvPr id="1388" name="TextBox 1388"/>
          <p:cNvSpPr txBox="1"/>
          <p:nvPr/>
        </p:nvSpPr>
        <p:spPr>
          <a:xfrm>
            <a:off x="1006602" y="1653730"/>
            <a:ext cx="8173456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Medio-termino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representa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transición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</a:p>
        </p:txBody>
      </p:sp>
      <p:sp>
        <p:nvSpPr>
          <p:cNvPr id="1389" name="TextBox 1389"/>
          <p:cNvSpPr txBox="1"/>
          <p:nvPr/>
        </p:nvSpPr>
        <p:spPr>
          <a:xfrm>
            <a:off x="1006638" y="2080450"/>
            <a:ext cx="8058410" cy="9395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42864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respuesta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corto-termino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i="1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largo-termino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>
              <a:lnSpc>
                <a:spcPts val="6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1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estudios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80" dirty="0">
                <a:solidFill>
                  <a:srgbClr val="000000"/>
                </a:solidFill>
                <a:latin typeface="Times New Roman"/>
                <a:ea typeface="Times New Roman"/>
              </a:rPr>
              <a:t>medio-termino,</a:t>
            </a:r>
            <a:r>
              <a:rPr lang="en-US" altLang="zh-CN" sz="2800" i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spc="69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</a:p>
        </p:txBody>
      </p:sp>
      <p:sp>
        <p:nvSpPr>
          <p:cNvPr id="1390" name="TextBox 1390"/>
          <p:cNvSpPr txBox="1"/>
          <p:nvPr/>
        </p:nvSpPr>
        <p:spPr>
          <a:xfrm>
            <a:off x="1349539" y="3022523"/>
            <a:ext cx="783023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21016" algn="l"/>
                <a:tab pos="2002532" algn="l"/>
                <a:tab pos="2747548" algn="l"/>
                <a:tab pos="3571493" algn="l"/>
                <a:tab pos="5735656" algn="l"/>
                <a:tab pos="6480673" algn="l"/>
              </a:tabLst>
            </a:pPr>
            <a:r>
              <a:rPr lang="en-US" altLang="zh-CN" sz="2800" i="1" spc="-5" dirty="0">
                <a:solidFill>
                  <a:srgbClr val="000000"/>
                </a:solidFill>
                <a:latin typeface="Times New Roman"/>
                <a:ea typeface="Times New Roman"/>
              </a:rPr>
              <a:t>foco	esta	en	las	oscilaciones	de	</a:t>
            </a:r>
            <a:r>
              <a:rPr lang="en-US" altLang="zh-CN" sz="2800" i="1" spc="-1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</a:p>
        </p:txBody>
      </p:sp>
      <p:sp>
        <p:nvSpPr>
          <p:cNvPr id="1391" name="TextBox 1391"/>
          <p:cNvSpPr txBox="1"/>
          <p:nvPr/>
        </p:nvSpPr>
        <p:spPr>
          <a:xfrm>
            <a:off x="1349539" y="3449243"/>
            <a:ext cx="7806828" cy="1281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sincronizante</a:t>
            </a:r>
            <a:r>
              <a:rPr lang="en-US" altLang="zh-CN" sz="2800" i="1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i="1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i="1" dirty="0">
                <a:solidFill>
                  <a:srgbClr val="000000"/>
                </a:solidFill>
                <a:latin typeface="Times New Roman"/>
                <a:ea typeface="Times New Roman"/>
              </a:rPr>
              <a:t>máquinas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zh-CN" sz="280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incluyendo</a:t>
            </a:r>
            <a:r>
              <a:rPr lang="en-US" altLang="zh-CN" sz="280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20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efectos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algunos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del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fenómeno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más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lento,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posiblemente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excusiones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grandes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voltaje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-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frecuencia.</a:t>
            </a:r>
          </a:p>
        </p:txBody>
      </p:sp>
      <p:sp>
        <p:nvSpPr>
          <p:cNvPr id="1392" name="TextBox 139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95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6" name="Freeform 1396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7" name="Freeform 1397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8" name="Freeform 1398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9" name="TextBox 1399"/>
          <p:cNvSpPr txBox="1"/>
          <p:nvPr/>
        </p:nvSpPr>
        <p:spPr>
          <a:xfrm>
            <a:off x="1006602" y="778380"/>
            <a:ext cx="8149124" cy="43766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Largo-Término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69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Asume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oscilaciones</a:t>
            </a:r>
            <a:r>
              <a:rPr lang="en-US" altLang="zh-CN" sz="28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sincronizante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maquinas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se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ha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amortiguado,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resultando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sistema</a:t>
            </a:r>
            <a:r>
              <a:rPr lang="en-US" altLang="zh-CN" sz="28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uniforme.</a:t>
            </a:r>
          </a:p>
          <a:p>
            <a:pPr>
              <a:lnSpc>
                <a:spcPts val="680"/>
              </a:lnSpc>
            </a:pPr>
            <a:endParaRPr lang="en-US" dirty="0" smtClean="0"/>
          </a:p>
          <a:p>
            <a:pPr marL="342900" indent="-342900" hangingPunct="0">
              <a:lnSpc>
                <a:spcPct val="100000"/>
              </a:lnSpc>
            </a:pPr>
            <a:r>
              <a:rPr lang="en-US" altLang="zh-CN" sz="2800" spc="4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foco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esta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fenómenos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muy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lentos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larga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duración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que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acompañan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trastornos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gran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escala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1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el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resultante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04" dirty="0">
                <a:solidFill>
                  <a:srgbClr val="000000"/>
                </a:solidFill>
                <a:latin typeface="Times New Roman"/>
                <a:ea typeface="Times New Roman"/>
              </a:rPr>
              <a:t>grande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129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94" dirty="0">
                <a:solidFill>
                  <a:srgbClr val="000000"/>
                </a:solidFill>
                <a:latin typeface="Times New Roman"/>
                <a:ea typeface="Times New Roman"/>
              </a:rPr>
              <a:t>sostenido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desequilibrio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entre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generación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consumo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activa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reacti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va.</a:t>
            </a:r>
          </a:p>
        </p:txBody>
      </p:sp>
      <p:sp>
        <p:nvSpPr>
          <p:cNvPr id="1400" name="TextBox 1400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403"/>
          <p:cNvSpPr/>
          <p:nvPr/>
        </p:nvSpPr>
        <p:spPr>
          <a:xfrm>
            <a:off x="897255" y="1519555"/>
            <a:ext cx="8246744" cy="29844"/>
          </a:xfrm>
          <a:custGeom>
            <a:avLst/>
            <a:gdLst>
              <a:gd name="connsiteX0" fmla="*/ 17144 w 8246744"/>
              <a:gd name="connsiteY0" fmla="*/ 26924 h 29844"/>
              <a:gd name="connsiteX1" fmla="*/ 8246744 w 8246744"/>
              <a:gd name="connsiteY1" fmla="*/ 2692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26924"/>
                </a:moveTo>
                <a:lnTo>
                  <a:pt x="8246744" y="2692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4" name="Freeform 1404"/>
          <p:cNvSpPr/>
          <p:nvPr/>
        </p:nvSpPr>
        <p:spPr>
          <a:xfrm>
            <a:off x="909955" y="1494155"/>
            <a:ext cx="8246744" cy="42544"/>
          </a:xfrm>
          <a:custGeom>
            <a:avLst/>
            <a:gdLst>
              <a:gd name="connsiteX0" fmla="*/ 4444 w 8246744"/>
              <a:gd name="connsiteY0" fmla="*/ 18033 h 42544"/>
              <a:gd name="connsiteX1" fmla="*/ 8234044 w 8246744"/>
              <a:gd name="connsiteY1" fmla="*/ 18033 h 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42544">
                <a:moveTo>
                  <a:pt x="4444" y="18033"/>
                </a:moveTo>
                <a:lnTo>
                  <a:pt x="8234044" y="18033"/>
                </a:lnTo>
              </a:path>
            </a:pathLst>
          </a:custGeom>
          <a:ln w="3428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5" name="Freeform 1405"/>
          <p:cNvSpPr/>
          <p:nvPr/>
        </p:nvSpPr>
        <p:spPr>
          <a:xfrm>
            <a:off x="897255" y="6815455"/>
            <a:ext cx="8246744" cy="29844"/>
          </a:xfrm>
          <a:custGeom>
            <a:avLst/>
            <a:gdLst>
              <a:gd name="connsiteX0" fmla="*/ 17144 w 8246744"/>
              <a:gd name="connsiteY0" fmla="*/ 19304 h 29844"/>
              <a:gd name="connsiteX1" fmla="*/ 8246744 w 8246744"/>
              <a:gd name="connsiteY1" fmla="*/ 19304 h 2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29844">
                <a:moveTo>
                  <a:pt x="17144" y="19304"/>
                </a:moveTo>
                <a:lnTo>
                  <a:pt x="8246744" y="19304"/>
                </a:lnTo>
              </a:path>
            </a:pathLst>
          </a:custGeom>
          <a:ln w="11429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6" name="Freeform 1406"/>
          <p:cNvSpPr/>
          <p:nvPr/>
        </p:nvSpPr>
        <p:spPr>
          <a:xfrm>
            <a:off x="909954" y="6840855"/>
            <a:ext cx="8246744" cy="55245"/>
          </a:xfrm>
          <a:custGeom>
            <a:avLst/>
            <a:gdLst>
              <a:gd name="connsiteX0" fmla="*/ 4445 w 8246744"/>
              <a:gd name="connsiteY0" fmla="*/ 28193 h 55245"/>
              <a:gd name="connsiteX1" fmla="*/ 8234044 w 8246744"/>
              <a:gd name="connsiteY1" fmla="*/ 28193 h 5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46744" h="55245">
                <a:moveTo>
                  <a:pt x="4445" y="28193"/>
                </a:moveTo>
                <a:lnTo>
                  <a:pt x="8234044" y="28193"/>
                </a:lnTo>
              </a:path>
            </a:pathLst>
          </a:custGeom>
          <a:ln w="34290">
            <a:solidFill>
              <a:srgbClr val="00000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7" name="TextBox 1407"/>
          <p:cNvSpPr txBox="1"/>
          <p:nvPr/>
        </p:nvSpPr>
        <p:spPr>
          <a:xfrm>
            <a:off x="1006602" y="778380"/>
            <a:ext cx="6493784" cy="549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spc="220" dirty="0">
                <a:solidFill>
                  <a:srgbClr val="000000"/>
                </a:solidFill>
                <a:latin typeface="Times New Roman"/>
                <a:ea typeface="Times New Roman"/>
              </a:rPr>
              <a:t>Estabilidad</a:t>
            </a:r>
            <a:r>
              <a:rPr lang="en-US" altLang="zh-CN" sz="36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36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600" spc="254" dirty="0">
                <a:solidFill>
                  <a:srgbClr val="000000"/>
                </a:solidFill>
                <a:latin typeface="Times New Roman"/>
                <a:ea typeface="Times New Roman"/>
              </a:rPr>
              <a:t>Largo-Término</a:t>
            </a:r>
          </a:p>
        </p:txBody>
      </p:sp>
      <p:sp>
        <p:nvSpPr>
          <p:cNvPr id="1408" name="TextBox 1408"/>
          <p:cNvSpPr txBox="1"/>
          <p:nvPr/>
        </p:nvSpPr>
        <p:spPr>
          <a:xfrm>
            <a:off x="1006602" y="1653730"/>
            <a:ext cx="8173204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Este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fenómeno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incluye: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dinámica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caldera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spc="89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</a:p>
        </p:txBody>
      </p:sp>
      <p:sp>
        <p:nvSpPr>
          <p:cNvPr id="1409" name="TextBox 1409"/>
          <p:cNvSpPr txBox="1"/>
          <p:nvPr/>
        </p:nvSpPr>
        <p:spPr>
          <a:xfrm>
            <a:off x="1349502" y="2080450"/>
            <a:ext cx="7831015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unidades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térmicas,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dinámica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compuerta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</a:p>
        </p:txBody>
      </p:sp>
      <p:sp>
        <p:nvSpPr>
          <p:cNvPr id="1410" name="TextBox 1410"/>
          <p:cNvSpPr txBox="1"/>
          <p:nvPr/>
        </p:nvSpPr>
        <p:spPr>
          <a:xfrm>
            <a:off x="1349502" y="2507922"/>
            <a:ext cx="782973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conducto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85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55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69" dirty="0">
                <a:solidFill>
                  <a:srgbClr val="000000"/>
                </a:solidFill>
                <a:latin typeface="Times New Roman"/>
                <a:ea typeface="Times New Roman"/>
              </a:rPr>
              <a:t>unidades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hidráulicas,</a:t>
            </a:r>
            <a:r>
              <a:rPr lang="en-US" altLang="zh-CN" sz="2800" spc="4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control</a:t>
            </a:r>
          </a:p>
        </p:txBody>
      </p:sp>
      <p:sp>
        <p:nvSpPr>
          <p:cNvPr id="1411" name="TextBox 1411"/>
          <p:cNvSpPr txBox="1"/>
          <p:nvPr/>
        </p:nvSpPr>
        <p:spPr>
          <a:xfrm>
            <a:off x="1349502" y="2934642"/>
            <a:ext cx="7805082" cy="2202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automático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7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generación,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8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los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50" dirty="0">
                <a:solidFill>
                  <a:srgbClr val="000000"/>
                </a:solidFill>
                <a:latin typeface="Times New Roman"/>
                <a:ea typeface="Times New Roman"/>
              </a:rPr>
              <a:t>efectos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44" dirty="0">
                <a:solidFill>
                  <a:srgbClr val="000000"/>
                </a:solidFill>
                <a:latin typeface="Times New Roman"/>
                <a:ea typeface="Times New Roman"/>
              </a:rPr>
              <a:t>salida</a:t>
            </a:r>
            <a:r>
              <a:rPr lang="en-US" altLang="zh-CN" sz="28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spc="64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frecuencia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fundamental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las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cargas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zh-CN" sz="28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/>
                <a:ea typeface="Times New Roman"/>
              </a:rPr>
              <a:t>redes.</a:t>
            </a:r>
          </a:p>
          <a:p>
            <a:pPr>
              <a:lnSpc>
                <a:spcPts val="559"/>
              </a:lnSpc>
            </a:pPr>
            <a:endParaRPr lang="en-US" dirty="0" smtClean="0"/>
          </a:p>
          <a:p>
            <a:pPr marL="0" indent="1028699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Corto-termino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transitorio: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10</a:t>
            </a:r>
            <a:r>
              <a:rPr lang="en-US" altLang="zh-CN" sz="24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segundos.</a:t>
            </a:r>
          </a:p>
          <a:p>
            <a:pPr marL="1028699" hangingPunct="0">
              <a:lnSpc>
                <a:spcPct val="119583"/>
              </a:lnSpc>
              <a:spcBef>
                <a:spcPts val="284"/>
              </a:spcBef>
            </a:pP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Medio-termino: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segundos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pocos</a:t>
            </a:r>
            <a:r>
              <a:rPr lang="en-US" altLang="zh-CN" sz="2400" spc="-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minutos.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t/>
            </a:r>
            <a:br/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Largo-termino: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pocos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minutos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10</a:t>
            </a:r>
            <a:r>
              <a:rPr lang="en-US" altLang="zh-CN" sz="24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/>
                <a:ea typeface="Times New Roman"/>
              </a:rPr>
              <a:t>minutos</a:t>
            </a:r>
          </a:p>
        </p:txBody>
      </p:sp>
      <p:sp>
        <p:nvSpPr>
          <p:cNvPr id="1412" name="TextBox 1412"/>
          <p:cNvSpPr txBox="1"/>
          <p:nvPr/>
        </p:nvSpPr>
        <p:spPr>
          <a:xfrm>
            <a:off x="930402" y="6884946"/>
            <a:ext cx="1821733" cy="304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1000" spc="64" dirty="0">
                <a:solidFill>
                  <a:srgbClr val="000000"/>
                </a:solidFill>
                <a:latin typeface="Times New Roman"/>
                <a:ea typeface="Times New Roman"/>
              </a:rPr>
              <a:t>SISTEMAS</a:t>
            </a:r>
            <a:r>
              <a:rPr lang="en-US" altLang="zh-CN" sz="1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85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POTENCIA</a:t>
            </a:r>
            <a:r>
              <a:rPr lang="en-US" altLang="zh-CN" sz="1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4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zh-CN" sz="1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000" spc="75" dirty="0">
                <a:solidFill>
                  <a:srgbClr val="000000"/>
                </a:solidFill>
                <a:latin typeface="Times New Roman"/>
                <a:ea typeface="Times New Roman"/>
              </a:rPr>
              <a:t>Estabili</a:t>
            </a:r>
            <a:r>
              <a:rPr lang="en-US" altLang="zh-CN" sz="1000" spc="69" dirty="0">
                <a:solidFill>
                  <a:srgbClr val="000000"/>
                </a:solidFill>
                <a:latin typeface="Times New Roman"/>
                <a:ea typeface="Times New Roman"/>
              </a:rPr>
              <a:t>dad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</TotalTime>
  <Words>6362</Words>
  <Application>Microsoft Office PowerPoint</Application>
  <PresentationFormat>Personalizado</PresentationFormat>
  <Paragraphs>1977</Paragraphs>
  <Slides>107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107</vt:i4>
      </vt:variant>
    </vt:vector>
  </HeadingPairs>
  <TitlesOfParts>
    <vt:vector size="113" baseType="lpstr">
      <vt:lpstr>Arial</vt:lpstr>
      <vt:lpstr>BankGothic Lt BT</vt:lpstr>
      <vt:lpstr>Castellar</vt:lpstr>
      <vt:lpstr>Symbol</vt:lpstr>
      <vt:lpstr>Times New Roman</vt:lpstr>
      <vt:lpstr>1_Diseño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Alberto</cp:lastModifiedBy>
  <cp:revision>16</cp:revision>
  <dcterms:created xsi:type="dcterms:W3CDTF">2011-01-21T15:00:27Z</dcterms:created>
  <dcterms:modified xsi:type="dcterms:W3CDTF">2019-03-24T18:46:44Z</dcterms:modified>
</cp:coreProperties>
</file>